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6858000" cy="9144000"/>
  <p:embeddedFontLst>
    <p:embeddedFont>
      <p:font typeface="Play"/>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B395E9-B935-4968-8E10-F70E0205C7CE}">
  <a:tblStyle styleId="{5EB395E9-B935-4968-8E10-F70E0205C7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lay-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lay-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 Sơ MTCS, alphabeta + move ordering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Definition + MDP before MTCS + input, output </a:t>
            </a:r>
            <a:endParaRPr/>
          </a:p>
          <a:p>
            <a:pPr indent="0" lvl="0" marL="0" rtl="0" algn="l">
              <a:spcBef>
                <a:spcPts val="0"/>
              </a:spcBef>
              <a:spcAft>
                <a:spcPts val="0"/>
              </a:spcAft>
              <a:buNone/>
            </a:pPr>
            <a:r>
              <a:rPr lang="en-US"/>
              <a:t>Branching factor</a:t>
            </a:r>
            <a:endParaRPr/>
          </a:p>
          <a:p>
            <a:pPr indent="0" lvl="0" marL="0" rtl="0" algn="l">
              <a:spcBef>
                <a:spcPts val="0"/>
              </a:spcBef>
              <a:spcAft>
                <a:spcPts val="0"/>
              </a:spcAft>
              <a:buNone/>
            </a:pPr>
            <a:r>
              <a:rPr lang="en-US"/>
              <a:t>2. Selection: UCB – UCT</a:t>
            </a:r>
            <a:endParaRPr/>
          </a:p>
          <a:p>
            <a:pPr indent="0" lvl="0" marL="0" rtl="0" algn="l">
              <a:spcBef>
                <a:spcPts val="0"/>
              </a:spcBef>
              <a:spcAft>
                <a:spcPts val="0"/>
              </a:spcAft>
              <a:buNone/>
            </a:pPr>
            <a:r>
              <a:rPr lang="en-US"/>
              <a:t>3. Expansion </a:t>
            </a:r>
            <a:endParaRPr/>
          </a:p>
          <a:p>
            <a:pPr indent="0" lvl="0" marL="0" rtl="0" algn="l">
              <a:spcBef>
                <a:spcPts val="0"/>
              </a:spcBef>
              <a:spcAft>
                <a:spcPts val="0"/>
              </a:spcAft>
              <a:buNone/>
            </a:pPr>
            <a:r>
              <a:rPr lang="en-US"/>
              <a:t>4. Simulation là gì, domain knowledge là -&gt; random cùi, (đọc paper), tournament sau mỗi lần simulation lan truyền ngược cả cây, 3 lần r update</a:t>
            </a:r>
            <a:endParaRPr/>
          </a:p>
          <a:p>
            <a:pPr indent="0" lvl="0" marL="0" rtl="0" algn="l">
              <a:spcBef>
                <a:spcPts val="0"/>
              </a:spcBef>
              <a:spcAft>
                <a:spcPts val="0"/>
              </a:spcAft>
              <a:buNone/>
            </a:pPr>
            <a:r>
              <a:rPr lang="en-US"/>
              <a:t>5. </a:t>
            </a:r>
            <a:endParaRPr/>
          </a:p>
          <a:p>
            <a:pPr indent="0" lvl="0" marL="0" rtl="0" algn="l">
              <a:spcBef>
                <a:spcPts val="0"/>
              </a:spcBef>
              <a:spcAft>
                <a:spcPts val="0"/>
              </a:spcAft>
              <a:buNone/>
            </a:pPr>
            <a:r>
              <a:t/>
            </a:r>
            <a:endParaRPr/>
          </a:p>
        </p:txBody>
      </p:sp>
      <p:sp>
        <p:nvSpPr>
          <p:cNvPr id="102" name="Google Shape;10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a97ea0cb93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g3a97ea0cb9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a97ea0cb93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g3a97ea0cb93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a97ea0cb9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g3a97ea0cb9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1.jpg"/><Relationship Id="rId6" Type="http://schemas.openxmlformats.org/officeDocument/2006/relationships/image" Target="../media/image15.jpg"/><Relationship Id="rId7"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47.png"/><Relationship Id="rId6"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40.png"/><Relationship Id="rId5" Type="http://schemas.openxmlformats.org/officeDocument/2006/relationships/image" Target="../media/image66.png"/><Relationship Id="rId6"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43.png"/><Relationship Id="rId5" Type="http://schemas.openxmlformats.org/officeDocument/2006/relationships/image" Target="../media/image55.png"/><Relationship Id="rId6"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45.png"/><Relationship Id="rId5" Type="http://schemas.openxmlformats.org/officeDocument/2006/relationships/image" Target="../media/image58.png"/><Relationship Id="rId6"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73.png"/><Relationship Id="rId5" Type="http://schemas.openxmlformats.org/officeDocument/2006/relationships/image" Target="../media/image59.png"/><Relationship Id="rId6"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84.png"/><Relationship Id="rId5" Type="http://schemas.openxmlformats.org/officeDocument/2006/relationships/image" Target="../media/image67.png"/><Relationship Id="rId6"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78.png"/><Relationship Id="rId5" Type="http://schemas.openxmlformats.org/officeDocument/2006/relationships/image" Target="../media/image68.png"/><Relationship Id="rId6"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65.png"/><Relationship Id="rId5" Type="http://schemas.openxmlformats.org/officeDocument/2006/relationships/image" Target="../media/image86.png"/><Relationship Id="rId6"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74.png"/><Relationship Id="rId5" Type="http://schemas.openxmlformats.org/officeDocument/2006/relationships/image" Target="../media/image76.png"/><Relationship Id="rId6"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71.png"/><Relationship Id="rId5"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83.png"/><Relationship Id="rId5"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80.png"/><Relationship Id="rId5"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7.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2.jp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9" name="Google Shape;89;p13"/>
          <p:cNvSpPr/>
          <p:nvPr/>
        </p:nvSpPr>
        <p:spPr>
          <a:xfrm>
            <a:off x="591752" y="520512"/>
            <a:ext cx="1210007" cy="978088"/>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90" name="Google Shape;90;p13"/>
          <p:cNvSpPr/>
          <p:nvPr/>
        </p:nvSpPr>
        <p:spPr>
          <a:xfrm>
            <a:off x="1925809" y="484189"/>
            <a:ext cx="45719" cy="1014411"/>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 name="Google Shape;91;p13"/>
          <p:cNvSpPr txBox="1"/>
          <p:nvPr/>
        </p:nvSpPr>
        <p:spPr>
          <a:xfrm>
            <a:off x="2191768" y="520512"/>
            <a:ext cx="636066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1800">
                <a:solidFill>
                  <a:srgbClr val="214CCC"/>
                </a:solidFill>
                <a:latin typeface="Arial"/>
                <a:ea typeface="Arial"/>
                <a:cs typeface="Arial"/>
                <a:sym typeface="Arial"/>
              </a:rPr>
              <a:t>COURSE: </a:t>
            </a:r>
            <a:r>
              <a:rPr b="1" lang="en-US" sz="1800">
                <a:solidFill>
                  <a:srgbClr val="214CCC"/>
                </a:solidFill>
                <a:latin typeface="Arial"/>
                <a:ea typeface="Arial"/>
                <a:cs typeface="Arial"/>
                <a:sym typeface="Arial"/>
              </a:rPr>
              <a:t>COMPUTER VISION</a:t>
            </a:r>
            <a:endParaRPr b="1" sz="1800">
              <a:solidFill>
                <a:srgbClr val="214CCC"/>
              </a:solidFill>
              <a:latin typeface="Arial"/>
              <a:ea typeface="Arial"/>
              <a:cs typeface="Arial"/>
              <a:sym typeface="Arial"/>
            </a:endParaRPr>
          </a:p>
          <a:p>
            <a:pPr indent="0" lvl="0" marL="0" marR="0" rtl="0" algn="l">
              <a:spcBef>
                <a:spcPts val="0"/>
              </a:spcBef>
              <a:spcAft>
                <a:spcPts val="0"/>
              </a:spcAft>
              <a:buNone/>
            </a:pPr>
            <a:r>
              <a:rPr lang="en-US" sz="1800">
                <a:solidFill>
                  <a:srgbClr val="214CCC"/>
                </a:solidFill>
                <a:latin typeface="Arial"/>
                <a:ea typeface="Arial"/>
                <a:cs typeface="Arial"/>
                <a:sym typeface="Arial"/>
              </a:rPr>
              <a:t>CLASS: </a:t>
            </a:r>
            <a:r>
              <a:rPr b="1" lang="en-US" sz="1800">
                <a:solidFill>
                  <a:srgbClr val="214CCC"/>
                </a:solidFill>
                <a:latin typeface="Arial"/>
                <a:ea typeface="Arial"/>
                <a:cs typeface="Arial"/>
                <a:sym typeface="Arial"/>
              </a:rPr>
              <a:t>CS231.Q11</a:t>
            </a:r>
            <a:endParaRPr b="1" sz="1800">
              <a:solidFill>
                <a:srgbClr val="214CCC"/>
              </a:solidFill>
              <a:latin typeface="Arial"/>
              <a:ea typeface="Arial"/>
              <a:cs typeface="Arial"/>
              <a:sym typeface="Arial"/>
            </a:endParaRPr>
          </a:p>
        </p:txBody>
      </p:sp>
      <p:sp>
        <p:nvSpPr>
          <p:cNvPr id="92" name="Google Shape;92;p13"/>
          <p:cNvSpPr/>
          <p:nvPr/>
        </p:nvSpPr>
        <p:spPr>
          <a:xfrm>
            <a:off x="591751" y="1609169"/>
            <a:ext cx="11095423" cy="476464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93" name="Google Shape;93;p13"/>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94" name="Google Shape;94;p13"/>
          <p:cNvSpPr txBox="1"/>
          <p:nvPr/>
        </p:nvSpPr>
        <p:spPr>
          <a:xfrm>
            <a:off x="6025578" y="2637013"/>
            <a:ext cx="450416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214CCC"/>
                </a:solidFill>
                <a:latin typeface="Play"/>
                <a:ea typeface="Play"/>
                <a:cs typeface="Play"/>
                <a:sym typeface="Play"/>
              </a:rPr>
              <a:t>BÁO CÁO CUỐI KÌ</a:t>
            </a:r>
            <a:endParaRPr b="1" sz="3600">
              <a:solidFill>
                <a:srgbClr val="214CCC"/>
              </a:solidFill>
              <a:latin typeface="Play"/>
              <a:ea typeface="Play"/>
              <a:cs typeface="Play"/>
              <a:sym typeface="Play"/>
            </a:endParaRPr>
          </a:p>
        </p:txBody>
      </p:sp>
      <p:sp>
        <p:nvSpPr>
          <p:cNvPr id="95" name="Google Shape;95;p13"/>
          <p:cNvSpPr txBox="1"/>
          <p:nvPr/>
        </p:nvSpPr>
        <p:spPr>
          <a:xfrm>
            <a:off x="5372099" y="3448671"/>
            <a:ext cx="555340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214CCC"/>
                </a:solidFill>
                <a:latin typeface="Play"/>
                <a:ea typeface="Play"/>
                <a:cs typeface="Play"/>
                <a:sym typeface="Play"/>
              </a:rPr>
              <a:t>Phân Loại Lỗi Trên Bề Mặt Thép Từ Hình Ảnh</a:t>
            </a:r>
            <a:endParaRPr b="1" sz="2000">
              <a:solidFill>
                <a:srgbClr val="214CCC"/>
              </a:solidFill>
              <a:latin typeface="Play"/>
              <a:ea typeface="Play"/>
              <a:cs typeface="Play"/>
              <a:sym typeface="Play"/>
            </a:endParaRPr>
          </a:p>
        </p:txBody>
      </p:sp>
      <p:sp>
        <p:nvSpPr>
          <p:cNvPr id="96" name="Google Shape;96;p13"/>
          <p:cNvSpPr txBox="1"/>
          <p:nvPr/>
        </p:nvSpPr>
        <p:spPr>
          <a:xfrm>
            <a:off x="4653126" y="4537328"/>
            <a:ext cx="6991350" cy="346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US" sz="1800" u="none">
                <a:solidFill>
                  <a:schemeClr val="dk1"/>
                </a:solidFill>
                <a:latin typeface="Calibri"/>
                <a:ea typeface="Calibri"/>
                <a:cs typeface="Calibri"/>
                <a:sym typeface="Calibri"/>
              </a:rPr>
              <a:t>University of Information Technology (UIT), VNU-HCM</a:t>
            </a:r>
            <a:endParaRPr b="0" sz="1800" u="none">
              <a:solidFill>
                <a:schemeClr val="dk1"/>
              </a:solidFill>
              <a:latin typeface="Calibri"/>
              <a:ea typeface="Calibri"/>
              <a:cs typeface="Calibri"/>
              <a:sym typeface="Calibri"/>
            </a:endParaRPr>
          </a:p>
        </p:txBody>
      </p:sp>
      <p:sp>
        <p:nvSpPr>
          <p:cNvPr id="97" name="Google Shape;97;p13"/>
          <p:cNvSpPr txBox="1"/>
          <p:nvPr/>
        </p:nvSpPr>
        <p:spPr>
          <a:xfrm>
            <a:off x="4695824" y="4119873"/>
            <a:ext cx="6991350" cy="34624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US" sz="1800" u="none">
                <a:solidFill>
                  <a:schemeClr val="dk1"/>
                </a:solidFill>
                <a:latin typeface="Calibri"/>
                <a:ea typeface="Calibri"/>
                <a:cs typeface="Calibri"/>
                <a:sym typeface="Calibri"/>
              </a:rPr>
              <a:t>Thành viên: Lê Thanh Tùng, Nguyễn Thanh Tuấn, Đỗ Hà Bình Thái</a:t>
            </a:r>
            <a:endParaRPr b="1" sz="1800" u="none">
              <a:solidFill>
                <a:schemeClr val="dk1"/>
              </a:solidFill>
              <a:latin typeface="Calibri"/>
              <a:ea typeface="Calibri"/>
              <a:cs typeface="Calibri"/>
              <a:sym typeface="Calibri"/>
            </a:endParaRPr>
          </a:p>
        </p:txBody>
      </p:sp>
      <p:pic>
        <p:nvPicPr>
          <p:cNvPr descr="icon Nhà máy " id="98" name="Google Shape;98;p13"/>
          <p:cNvPicPr preferRelativeResize="0"/>
          <p:nvPr/>
        </p:nvPicPr>
        <p:blipFill>
          <a:blip r:embed="rId4">
            <a:alphaModFix/>
          </a:blip>
          <a:stretch>
            <a:fillRect/>
          </a:stretch>
        </p:blipFill>
        <p:spPr>
          <a:xfrm>
            <a:off x="1170400" y="2374496"/>
            <a:ext cx="3234001" cy="3233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58" name="Google Shape;258;p22"/>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22"/>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260" name="Google Shape;260;p22"/>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261" name="Google Shape;261;p22"/>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2" name="Google Shape;262;p22"/>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263" name="Google Shape;263;p22"/>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 Phương pháp giải quyết</a:t>
            </a:r>
            <a:endParaRPr b="1" sz="2000">
              <a:solidFill>
                <a:srgbClr val="214CCC"/>
              </a:solidFill>
              <a:latin typeface="Play"/>
              <a:ea typeface="Play"/>
              <a:cs typeface="Play"/>
              <a:sym typeface="Play"/>
            </a:endParaRPr>
          </a:p>
        </p:txBody>
      </p:sp>
      <p:sp>
        <p:nvSpPr>
          <p:cNvPr id="264" name="Google Shape;264;p22"/>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65" name="Google Shape;265;p22"/>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Trích xuất đặc trưng</a:t>
            </a:r>
            <a:endParaRPr b="1" sz="2000">
              <a:solidFill>
                <a:schemeClr val="dk1"/>
              </a:solidFill>
              <a:latin typeface="Play"/>
              <a:ea typeface="Play"/>
              <a:cs typeface="Play"/>
              <a:sym typeface="Play"/>
            </a:endParaRPr>
          </a:p>
        </p:txBody>
      </p:sp>
      <p:sp>
        <p:nvSpPr>
          <p:cNvPr id="266" name="Google Shape;266;p22"/>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2. Local Binary Patterns (LBP)</a:t>
            </a:r>
            <a:endParaRPr b="1" sz="2000">
              <a:solidFill>
                <a:schemeClr val="dk1"/>
              </a:solidFill>
              <a:latin typeface="Play"/>
              <a:ea typeface="Play"/>
              <a:cs typeface="Play"/>
              <a:sym typeface="Play"/>
            </a:endParaRPr>
          </a:p>
        </p:txBody>
      </p:sp>
      <p:pic>
        <p:nvPicPr>
          <p:cNvPr id="267" name="Google Shape;267;p22"/>
          <p:cNvPicPr preferRelativeResize="0"/>
          <p:nvPr/>
        </p:nvPicPr>
        <p:blipFill rotWithShape="1">
          <a:blip r:embed="rId4">
            <a:alphaModFix/>
          </a:blip>
          <a:srcRect b="0" l="0" r="0" t="0"/>
          <a:stretch/>
        </p:blipFill>
        <p:spPr>
          <a:xfrm>
            <a:off x="2237524" y="2495479"/>
            <a:ext cx="2381582" cy="2457793"/>
          </a:xfrm>
          <a:prstGeom prst="rect">
            <a:avLst/>
          </a:prstGeom>
          <a:noFill/>
          <a:ln>
            <a:noFill/>
          </a:ln>
        </p:spPr>
      </p:pic>
      <p:pic>
        <p:nvPicPr>
          <p:cNvPr id="268" name="Google Shape;268;p22"/>
          <p:cNvPicPr preferRelativeResize="0"/>
          <p:nvPr/>
        </p:nvPicPr>
        <p:blipFill rotWithShape="1">
          <a:blip r:embed="rId5">
            <a:alphaModFix/>
          </a:blip>
          <a:srcRect b="0" l="0" r="0" t="0"/>
          <a:stretch/>
        </p:blipFill>
        <p:spPr>
          <a:xfrm>
            <a:off x="7572896" y="2495479"/>
            <a:ext cx="2381582" cy="2448267"/>
          </a:xfrm>
          <a:prstGeom prst="rect">
            <a:avLst/>
          </a:prstGeom>
          <a:noFill/>
          <a:ln>
            <a:noFill/>
          </a:ln>
        </p:spPr>
      </p:pic>
      <p:cxnSp>
        <p:nvCxnSpPr>
          <p:cNvPr id="269" name="Google Shape;269;p22"/>
          <p:cNvCxnSpPr/>
          <p:nvPr/>
        </p:nvCxnSpPr>
        <p:spPr>
          <a:xfrm>
            <a:off x="4817097" y="3799002"/>
            <a:ext cx="2422689" cy="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75" name="Google Shape;275;p23"/>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23"/>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277" name="Google Shape;277;p23"/>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278" name="Google Shape;278;p23"/>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23"/>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280" name="Google Shape;280;p23"/>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 Phương pháp giải quyết</a:t>
            </a:r>
            <a:endParaRPr b="1" sz="2000">
              <a:solidFill>
                <a:srgbClr val="214CCC"/>
              </a:solidFill>
              <a:latin typeface="Play"/>
              <a:ea typeface="Play"/>
              <a:cs typeface="Play"/>
              <a:sym typeface="Play"/>
            </a:endParaRPr>
          </a:p>
        </p:txBody>
      </p:sp>
      <p:sp>
        <p:nvSpPr>
          <p:cNvPr id="281" name="Google Shape;281;p23"/>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Mô hình</a:t>
            </a:r>
            <a:endParaRPr b="1" sz="2000">
              <a:solidFill>
                <a:schemeClr val="dk1"/>
              </a:solidFill>
              <a:latin typeface="Play"/>
              <a:ea typeface="Play"/>
              <a:cs typeface="Play"/>
              <a:sym typeface="Play"/>
            </a:endParaRPr>
          </a:p>
        </p:txBody>
      </p:sp>
      <p:sp>
        <p:nvSpPr>
          <p:cNvPr id="282" name="Google Shape;282;p23"/>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Support Vector Machine (SVM)</a:t>
            </a:r>
            <a:endParaRPr b="1" sz="2000">
              <a:solidFill>
                <a:schemeClr val="dk1"/>
              </a:solidFill>
              <a:latin typeface="Play"/>
              <a:ea typeface="Play"/>
              <a:cs typeface="Play"/>
              <a:sym typeface="Play"/>
            </a:endParaRPr>
          </a:p>
        </p:txBody>
      </p:sp>
      <p:sp>
        <p:nvSpPr>
          <p:cNvPr id="283" name="Google Shape;283;p23"/>
          <p:cNvSpPr txBox="1"/>
          <p:nvPr/>
        </p:nvSpPr>
        <p:spPr>
          <a:xfrm>
            <a:off x="752180" y="1770625"/>
            <a:ext cx="548548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Là thuật toán phân loại, tìm siêu phẳng (hyperplane) tối ưu để tách các lớp dữ liệu.</a:t>
            </a:r>
            <a:endParaRPr sz="1800">
              <a:solidFill>
                <a:schemeClr val="dk1"/>
              </a:solidFill>
              <a:latin typeface="Play"/>
              <a:ea typeface="Play"/>
              <a:cs typeface="Play"/>
              <a:sym typeface="Play"/>
            </a:endParaRPr>
          </a:p>
        </p:txBody>
      </p:sp>
      <p:sp>
        <p:nvSpPr>
          <p:cNvPr id="284" name="Google Shape;284;p23"/>
          <p:cNvSpPr txBox="1"/>
          <p:nvPr/>
        </p:nvSpPr>
        <p:spPr>
          <a:xfrm>
            <a:off x="7125753" y="4232582"/>
            <a:ext cx="329447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Với dữ liệu không tuyến tính, SVM dùng hàm kernel để ánh xạ sang không gian nhiều chiều hơn, nơi các lớp có thể phân tách tuyến tính</a:t>
            </a:r>
            <a:endParaRPr sz="1800">
              <a:solidFill>
                <a:schemeClr val="dk1"/>
              </a:solidFill>
              <a:latin typeface="Play"/>
              <a:ea typeface="Play"/>
              <a:cs typeface="Play"/>
              <a:sym typeface="Play"/>
            </a:endParaRPr>
          </a:p>
        </p:txBody>
      </p:sp>
      <p:sp>
        <p:nvSpPr>
          <p:cNvPr id="285" name="Google Shape;285;p23"/>
          <p:cNvSpPr txBox="1"/>
          <p:nvPr/>
        </p:nvSpPr>
        <p:spPr>
          <a:xfrm>
            <a:off x="752181" y="2506148"/>
            <a:ext cx="548548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Siêu phẳng được chọn sao cho tối đa hóa khoảng cách biên (margin) tới các điểm gần nhất của hai lớp, gọi là vector hỗ trợ.</a:t>
            </a:r>
            <a:endParaRPr sz="1800">
              <a:solidFill>
                <a:schemeClr val="dk1"/>
              </a:solidFill>
              <a:latin typeface="Play"/>
              <a:ea typeface="Play"/>
              <a:cs typeface="Play"/>
              <a:sym typeface="Play"/>
            </a:endParaRPr>
          </a:p>
        </p:txBody>
      </p:sp>
      <p:pic>
        <p:nvPicPr>
          <p:cNvPr descr="IMG_256" id="286" name="Google Shape;286;p23"/>
          <p:cNvPicPr preferRelativeResize="0"/>
          <p:nvPr/>
        </p:nvPicPr>
        <p:blipFill rotWithShape="1">
          <a:blip r:embed="rId4">
            <a:alphaModFix/>
          </a:blip>
          <a:srcRect b="0" l="0" r="0" t="0"/>
          <a:stretch/>
        </p:blipFill>
        <p:spPr>
          <a:xfrm>
            <a:off x="7360284" y="1212834"/>
            <a:ext cx="3129280" cy="2781935"/>
          </a:xfrm>
          <a:prstGeom prst="rect">
            <a:avLst/>
          </a:prstGeom>
          <a:noFill/>
          <a:ln>
            <a:noFill/>
          </a:ln>
        </p:spPr>
      </p:pic>
      <p:pic>
        <p:nvPicPr>
          <p:cNvPr descr="IMG_256" id="287" name="Google Shape;287;p23"/>
          <p:cNvPicPr preferRelativeResize="0"/>
          <p:nvPr/>
        </p:nvPicPr>
        <p:blipFill rotWithShape="1">
          <a:blip r:embed="rId5">
            <a:alphaModFix/>
          </a:blip>
          <a:srcRect b="0" l="0" r="0" t="0"/>
          <a:stretch/>
        </p:blipFill>
        <p:spPr>
          <a:xfrm>
            <a:off x="760657" y="3814514"/>
            <a:ext cx="5571490" cy="2220595"/>
          </a:xfrm>
          <a:prstGeom prst="rect">
            <a:avLst/>
          </a:prstGeom>
          <a:noFill/>
          <a:ln>
            <a:noFill/>
          </a:ln>
        </p:spPr>
      </p:pic>
      <p:sp>
        <p:nvSpPr>
          <p:cNvPr id="288" name="Google Shape;288;p23"/>
          <p:cNvSpPr/>
          <p:nvPr/>
        </p:nvSpPr>
        <p:spPr>
          <a:xfrm flipH="1">
            <a:off x="6823356" y="4046685"/>
            <a:ext cx="45719" cy="1849122"/>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89" name="Google Shape;289;p23"/>
          <p:cNvSpPr/>
          <p:nvPr/>
        </p:nvSpPr>
        <p:spPr>
          <a:xfrm>
            <a:off x="569451" y="1770625"/>
            <a:ext cx="45719" cy="1658375"/>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295" name="Google Shape;295;p24"/>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96" name="Google Shape;296;p24"/>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297" name="Google Shape;297;p24"/>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298" name="Google Shape;298;p24"/>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299" name="Google Shape;299;p24"/>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300" name="Google Shape;300;p24"/>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 Phương pháp giải quyết</a:t>
            </a:r>
            <a:endParaRPr b="1" sz="2000">
              <a:solidFill>
                <a:srgbClr val="214CCC"/>
              </a:solidFill>
              <a:latin typeface="Play"/>
              <a:ea typeface="Play"/>
              <a:cs typeface="Play"/>
              <a:sym typeface="Play"/>
            </a:endParaRPr>
          </a:p>
        </p:txBody>
      </p:sp>
      <p:sp>
        <p:nvSpPr>
          <p:cNvPr id="301" name="Google Shape;301;p24"/>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Mô hình</a:t>
            </a:r>
            <a:endParaRPr b="1" sz="2000">
              <a:solidFill>
                <a:schemeClr val="dk1"/>
              </a:solidFill>
              <a:latin typeface="Play"/>
              <a:ea typeface="Play"/>
              <a:cs typeface="Play"/>
              <a:sym typeface="Play"/>
            </a:endParaRPr>
          </a:p>
        </p:txBody>
      </p:sp>
      <p:sp>
        <p:nvSpPr>
          <p:cNvPr id="302" name="Google Shape;302;p24"/>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K-Nearest Neighbor (KNN)</a:t>
            </a:r>
            <a:endParaRPr b="1" sz="2000">
              <a:solidFill>
                <a:schemeClr val="dk1"/>
              </a:solidFill>
              <a:latin typeface="Play"/>
              <a:ea typeface="Play"/>
              <a:cs typeface="Play"/>
              <a:sym typeface="Play"/>
            </a:endParaRPr>
          </a:p>
        </p:txBody>
      </p:sp>
      <p:sp>
        <p:nvSpPr>
          <p:cNvPr id="303" name="Google Shape;303;p24"/>
          <p:cNvSpPr txBox="1"/>
          <p:nvPr/>
        </p:nvSpPr>
        <p:spPr>
          <a:xfrm>
            <a:off x="752175" y="1770625"/>
            <a:ext cx="5028000" cy="923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Là thuật toán phân loại phi tham số, gán nhãn cho mẫu mới dựa trên k điểm gần nhất trong tập huấn luyện và quy tắc bỏ phiếu đa số</a:t>
            </a:r>
            <a:endParaRPr sz="1800">
              <a:solidFill>
                <a:schemeClr val="dk1"/>
              </a:solidFill>
              <a:latin typeface="Play"/>
              <a:ea typeface="Play"/>
              <a:cs typeface="Play"/>
              <a:sym typeface="Play"/>
            </a:endParaRPr>
          </a:p>
        </p:txBody>
      </p:sp>
      <p:pic>
        <p:nvPicPr>
          <p:cNvPr descr="IMG_256" id="304" name="Google Shape;304;p24"/>
          <p:cNvPicPr preferRelativeResize="0"/>
          <p:nvPr/>
        </p:nvPicPr>
        <p:blipFill rotWithShape="1">
          <a:blip r:embed="rId4">
            <a:alphaModFix/>
          </a:blip>
          <a:srcRect b="0" l="0" r="0" t="0"/>
          <a:stretch/>
        </p:blipFill>
        <p:spPr>
          <a:xfrm>
            <a:off x="6325689" y="2432358"/>
            <a:ext cx="5028116" cy="2872980"/>
          </a:xfrm>
          <a:prstGeom prst="rect">
            <a:avLst/>
          </a:prstGeom>
          <a:noFill/>
          <a:ln>
            <a:noFill/>
          </a:ln>
        </p:spPr>
      </p:pic>
      <p:sp>
        <p:nvSpPr>
          <p:cNvPr id="305" name="Google Shape;305;p24"/>
          <p:cNvSpPr txBox="1"/>
          <p:nvPr/>
        </p:nvSpPr>
        <p:spPr>
          <a:xfrm>
            <a:off x="763875" y="2889875"/>
            <a:ext cx="5028000" cy="923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Không xây dựng mô hình trong huấn luyện, mà lưu toàn bộ dữ liệu và phân loại trực tiếp khi dự đoán</a:t>
            </a:r>
            <a:endParaRPr sz="1800">
              <a:solidFill>
                <a:schemeClr val="dk1"/>
              </a:solidFill>
              <a:latin typeface="Play"/>
              <a:ea typeface="Play"/>
              <a:cs typeface="Play"/>
              <a:sym typeface="Play"/>
            </a:endParaRPr>
          </a:p>
        </p:txBody>
      </p:sp>
      <p:sp>
        <p:nvSpPr>
          <p:cNvPr id="306" name="Google Shape;306;p24"/>
          <p:cNvSpPr txBox="1"/>
          <p:nvPr/>
        </p:nvSpPr>
        <p:spPr>
          <a:xfrm>
            <a:off x="762450" y="4078500"/>
            <a:ext cx="5028000" cy="646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Giá trị k điều chỉnh độ mịn của ranh giới quyết định: nhỏ → linh hoạt, lớn → ổn định.</a:t>
            </a:r>
            <a:endParaRPr/>
          </a:p>
        </p:txBody>
      </p:sp>
      <p:sp>
        <p:nvSpPr>
          <p:cNvPr id="307" name="Google Shape;307;p24"/>
          <p:cNvSpPr txBox="1"/>
          <p:nvPr/>
        </p:nvSpPr>
        <p:spPr>
          <a:xfrm>
            <a:off x="1362025" y="4990225"/>
            <a:ext cx="4418100" cy="923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Đơn giản, không giả định phân bố dữ liệu, thường dùng khi đặc trưng được biểu diễn dưới dạng vector</a:t>
            </a:r>
            <a:endParaRPr sz="1800">
              <a:solidFill>
                <a:schemeClr val="dk1"/>
              </a:solidFill>
              <a:latin typeface="Play"/>
              <a:ea typeface="Play"/>
              <a:cs typeface="Play"/>
              <a:sym typeface="Play"/>
            </a:endParaRPr>
          </a:p>
        </p:txBody>
      </p:sp>
      <p:sp>
        <p:nvSpPr>
          <p:cNvPr id="308" name="Google Shape;308;p24"/>
          <p:cNvSpPr/>
          <p:nvPr/>
        </p:nvSpPr>
        <p:spPr>
          <a:xfrm>
            <a:off x="909549" y="5308532"/>
            <a:ext cx="452487"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09" name="Google Shape;309;p24"/>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5"/>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15" name="Google Shape;315;p25"/>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25"/>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317" name="Google Shape;317;p25"/>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318" name="Google Shape;318;p25"/>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9" name="Google Shape;319;p25"/>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320" name="Google Shape;320;p25"/>
          <p:cNvSpPr txBox="1"/>
          <p:nvPr/>
        </p:nvSpPr>
        <p:spPr>
          <a:xfrm>
            <a:off x="0" y="-6179"/>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 Phương pháp giải quyết</a:t>
            </a:r>
            <a:endParaRPr b="1" sz="2000">
              <a:solidFill>
                <a:srgbClr val="214CCC"/>
              </a:solidFill>
              <a:latin typeface="Play"/>
              <a:ea typeface="Play"/>
              <a:cs typeface="Play"/>
              <a:sym typeface="Play"/>
            </a:endParaRPr>
          </a:p>
        </p:txBody>
      </p:sp>
      <p:sp>
        <p:nvSpPr>
          <p:cNvPr id="321" name="Google Shape;321;p25"/>
          <p:cNvSpPr txBox="1"/>
          <p:nvPr/>
        </p:nvSpPr>
        <p:spPr>
          <a:xfrm>
            <a:off x="319689" y="593986"/>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Mô hình</a:t>
            </a:r>
            <a:endParaRPr b="1" sz="2000">
              <a:solidFill>
                <a:schemeClr val="dk1"/>
              </a:solidFill>
              <a:latin typeface="Play"/>
              <a:ea typeface="Play"/>
              <a:cs typeface="Play"/>
              <a:sym typeface="Play"/>
            </a:endParaRPr>
          </a:p>
        </p:txBody>
      </p:sp>
      <p:sp>
        <p:nvSpPr>
          <p:cNvPr id="322" name="Google Shape;322;p25"/>
          <p:cNvSpPr txBox="1"/>
          <p:nvPr/>
        </p:nvSpPr>
        <p:spPr>
          <a:xfrm>
            <a:off x="523877" y="1086188"/>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Random Forest (RF)</a:t>
            </a:r>
            <a:endParaRPr b="1" sz="2000">
              <a:solidFill>
                <a:schemeClr val="dk1"/>
              </a:solidFill>
              <a:latin typeface="Play"/>
              <a:ea typeface="Play"/>
              <a:cs typeface="Play"/>
              <a:sym typeface="Play"/>
            </a:endParaRPr>
          </a:p>
        </p:txBody>
      </p:sp>
      <p:sp>
        <p:nvSpPr>
          <p:cNvPr id="323" name="Google Shape;323;p25"/>
          <p:cNvSpPr txBox="1"/>
          <p:nvPr/>
        </p:nvSpPr>
        <p:spPr>
          <a:xfrm>
            <a:off x="755301" y="2025479"/>
            <a:ext cx="4896639"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Là mô hình phân lớp dựa trên tập hợp nhiều cây quyết định.</a:t>
            </a:r>
            <a:endParaRPr/>
          </a:p>
        </p:txBody>
      </p:sp>
      <p:sp>
        <p:nvSpPr>
          <p:cNvPr id="324" name="Google Shape;324;p25"/>
          <p:cNvSpPr txBox="1"/>
          <p:nvPr/>
        </p:nvSpPr>
        <p:spPr>
          <a:xfrm>
            <a:off x="752182" y="3206040"/>
            <a:ext cx="4878697"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Mỗi cây được xây dựng từ dữ liệu bootstrap và tập con ngẫu nhiên các đặc trưng để tạo sự đa dạng.</a:t>
            </a:r>
            <a:endParaRPr sz="1800">
              <a:solidFill>
                <a:schemeClr val="dk1"/>
              </a:solidFill>
              <a:latin typeface="Play"/>
              <a:ea typeface="Play"/>
              <a:cs typeface="Play"/>
              <a:sym typeface="Play"/>
            </a:endParaRPr>
          </a:p>
        </p:txBody>
      </p:sp>
      <p:sp>
        <p:nvSpPr>
          <p:cNvPr id="325" name="Google Shape;325;p25"/>
          <p:cNvSpPr txBox="1"/>
          <p:nvPr/>
        </p:nvSpPr>
        <p:spPr>
          <a:xfrm>
            <a:off x="758424" y="4517303"/>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Khi dự đoán, các cây kết hợp bằng bỏ phiếu đa số, giúp giảm quá khớp và tăng khả năng tổng quát hóa so với một cây đơn lẻ.</a:t>
            </a:r>
            <a:endParaRPr sz="1800">
              <a:solidFill>
                <a:schemeClr val="dk1"/>
              </a:solidFill>
              <a:latin typeface="Play"/>
              <a:ea typeface="Play"/>
              <a:cs typeface="Play"/>
              <a:sym typeface="Play"/>
            </a:endParaRPr>
          </a:p>
        </p:txBody>
      </p:sp>
      <p:sp>
        <p:nvSpPr>
          <p:cNvPr id="326" name="Google Shape;326;p25"/>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pic>
        <p:nvPicPr>
          <p:cNvPr descr="IMG_256" id="327" name="Google Shape;327;p25"/>
          <p:cNvPicPr preferRelativeResize="0"/>
          <p:nvPr/>
        </p:nvPicPr>
        <p:blipFill rotWithShape="1">
          <a:blip r:embed="rId4">
            <a:alphaModFix/>
          </a:blip>
          <a:srcRect b="0" l="0" r="0" t="0"/>
          <a:stretch/>
        </p:blipFill>
        <p:spPr>
          <a:xfrm>
            <a:off x="5630871" y="1614951"/>
            <a:ext cx="6216981" cy="38285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331" name="Shape 331"/>
        <p:cNvGrpSpPr/>
        <p:nvPr/>
      </p:nvGrpSpPr>
      <p:grpSpPr>
        <a:xfrm>
          <a:off x="0" y="0"/>
          <a:ext cx="0" cy="0"/>
          <a:chOff x="0" y="0"/>
          <a:chExt cx="0" cy="0"/>
        </a:xfrm>
      </p:grpSpPr>
      <p:sp>
        <p:nvSpPr>
          <p:cNvPr id="332" name="Google Shape;332;p26"/>
          <p:cNvSpPr/>
          <p:nvPr/>
        </p:nvSpPr>
        <p:spPr>
          <a:xfrm>
            <a:off x="-95250" y="-1476375"/>
            <a:ext cx="12382499" cy="13716000"/>
          </a:xfrm>
          <a:prstGeom prst="rect">
            <a:avLst/>
          </a:prstGeom>
          <a:gradFill>
            <a:gsLst>
              <a:gs pos="0">
                <a:srgbClr val="002060"/>
              </a:gs>
              <a:gs pos="100000">
                <a:srgbClr val="00000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3200">
              <a:solidFill>
                <a:schemeClr val="lt1"/>
              </a:solidFill>
              <a:latin typeface="Calibri"/>
              <a:ea typeface="Calibri"/>
              <a:cs typeface="Calibri"/>
              <a:sym typeface="Calibri"/>
            </a:endParaRPr>
          </a:p>
        </p:txBody>
      </p:sp>
      <p:sp>
        <p:nvSpPr>
          <p:cNvPr id="333" name="Google Shape;333;p26"/>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 name="Google Shape;334;p26"/>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335" name="Google Shape;335;p26"/>
          <p:cNvSpPr txBox="1"/>
          <p:nvPr/>
        </p:nvSpPr>
        <p:spPr>
          <a:xfrm>
            <a:off x="523877" y="4101719"/>
            <a:ext cx="10528727"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6000">
                <a:solidFill>
                  <a:schemeClr val="lt1"/>
                </a:solidFill>
                <a:latin typeface="Play"/>
                <a:ea typeface="Play"/>
                <a:cs typeface="Play"/>
                <a:sym typeface="Play"/>
              </a:rPr>
              <a:t>III. Thực Nghiệm</a:t>
            </a:r>
            <a:endParaRPr/>
          </a:p>
        </p:txBody>
      </p:sp>
      <p:sp>
        <p:nvSpPr>
          <p:cNvPr id="336" name="Google Shape;336;p26"/>
          <p:cNvSpPr/>
          <p:nvPr/>
        </p:nvSpPr>
        <p:spPr>
          <a:xfrm>
            <a:off x="-779557" y="2257696"/>
            <a:ext cx="45719" cy="30413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7" name="Google Shape;337;p26"/>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338" name="Google Shape;338;p26"/>
          <p:cNvSpPr/>
          <p:nvPr/>
        </p:nvSpPr>
        <p:spPr>
          <a:xfrm>
            <a:off x="615170" y="6468417"/>
            <a:ext cx="45719" cy="365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26"/>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chemeClr val="lt1"/>
                </a:solidFill>
                <a:latin typeface="Arial"/>
                <a:ea typeface="Arial"/>
                <a:cs typeface="Arial"/>
                <a:sym typeface="Arial"/>
              </a:rPr>
              <a:t>COURSE:COMPUTER VISION</a:t>
            </a:r>
            <a:endParaRPr b="1" sz="800">
              <a:solidFill>
                <a:schemeClr val="lt1"/>
              </a:solidFill>
              <a:latin typeface="Arial"/>
              <a:ea typeface="Arial"/>
              <a:cs typeface="Arial"/>
              <a:sym typeface="Arial"/>
            </a:endParaRPr>
          </a:p>
          <a:p>
            <a:pPr indent="0" lvl="0" marL="0" marR="0" rtl="0" algn="l">
              <a:spcBef>
                <a:spcPts val="0"/>
              </a:spcBef>
              <a:spcAft>
                <a:spcPts val="0"/>
              </a:spcAft>
              <a:buNone/>
            </a:pPr>
            <a:r>
              <a:rPr lang="en-US" sz="800">
                <a:solidFill>
                  <a:schemeClr val="lt1"/>
                </a:solidFill>
                <a:latin typeface="Arial"/>
                <a:ea typeface="Arial"/>
                <a:cs typeface="Arial"/>
                <a:sym typeface="Arial"/>
              </a:rPr>
              <a:t>CLASS: </a:t>
            </a:r>
            <a:r>
              <a:rPr b="1" lang="en-US" sz="800">
                <a:solidFill>
                  <a:schemeClr val="lt1"/>
                </a:solidFill>
                <a:latin typeface="Arial"/>
                <a:ea typeface="Arial"/>
                <a:cs typeface="Arial"/>
                <a:sym typeface="Arial"/>
              </a:rPr>
              <a:t>CS231.Q11</a:t>
            </a:r>
            <a:endParaRPr b="1" sz="800">
              <a:solidFill>
                <a:schemeClr val="lt1"/>
              </a:solidFill>
              <a:latin typeface="Arial"/>
              <a:ea typeface="Arial"/>
              <a:cs typeface="Arial"/>
              <a:sym typeface="Arial"/>
            </a:endParaRPr>
          </a:p>
        </p:txBody>
      </p:sp>
      <p:sp>
        <p:nvSpPr>
          <p:cNvPr id="340" name="Google Shape;340;p26"/>
          <p:cNvSpPr/>
          <p:nvPr/>
        </p:nvSpPr>
        <p:spPr>
          <a:xfrm>
            <a:off x="48828" y="24457"/>
            <a:ext cx="12000297" cy="6404273"/>
          </a:xfrm>
          <a:prstGeom prst="roundRect">
            <a:avLst>
              <a:gd fmla="val 5890" name="adj"/>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26"/>
          <p:cNvSpPr/>
          <p:nvPr/>
        </p:nvSpPr>
        <p:spPr>
          <a:xfrm>
            <a:off x="-95250" y="-13727061"/>
            <a:ext cx="12382499" cy="13716000"/>
          </a:xfrm>
          <a:prstGeom prst="rect">
            <a:avLst/>
          </a:prstGeom>
          <a:gradFill>
            <a:gsLst>
              <a:gs pos="0">
                <a:schemeClr val="dk1"/>
              </a:gs>
              <a:gs pos="100000">
                <a:srgbClr val="00206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32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7"/>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200">
              <a:solidFill>
                <a:schemeClr val="dk1"/>
              </a:solidFill>
              <a:latin typeface="Play"/>
              <a:ea typeface="Play"/>
              <a:cs typeface="Play"/>
              <a:sym typeface="Play"/>
            </a:endParaRPr>
          </a:p>
        </p:txBody>
      </p:sp>
      <p:sp>
        <p:nvSpPr>
          <p:cNvPr id="347" name="Google Shape;347;p27"/>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Play"/>
              <a:ea typeface="Play"/>
              <a:cs typeface="Play"/>
              <a:sym typeface="Play"/>
            </a:endParaRPr>
          </a:p>
        </p:txBody>
      </p:sp>
      <p:sp>
        <p:nvSpPr>
          <p:cNvPr id="348" name="Google Shape;348;p27"/>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b="1" lang="en-US" sz="800">
                <a:solidFill>
                  <a:srgbClr val="214CCC"/>
                </a:solidFill>
                <a:latin typeface="Play"/>
                <a:ea typeface="Play"/>
                <a:cs typeface="Play"/>
                <a:sym typeface="Play"/>
              </a:rPr>
              <a:t>COURSE: COMPUTER VISION</a:t>
            </a:r>
            <a:endParaRPr/>
          </a:p>
          <a:p>
            <a:pPr indent="0" lvl="0" marL="0" marR="0" rtl="0" algn="l">
              <a:spcBef>
                <a:spcPts val="0"/>
              </a:spcBef>
              <a:spcAft>
                <a:spcPts val="0"/>
              </a:spcAft>
              <a:buNone/>
            </a:pPr>
            <a:r>
              <a:rPr b="1" lang="en-US" sz="800">
                <a:solidFill>
                  <a:srgbClr val="214CCC"/>
                </a:solidFill>
                <a:latin typeface="Play"/>
                <a:ea typeface="Play"/>
                <a:cs typeface="Play"/>
                <a:sym typeface="Play"/>
              </a:rPr>
              <a:t>CLASS: CS231.Q11</a:t>
            </a:r>
            <a:endParaRPr/>
          </a:p>
        </p:txBody>
      </p:sp>
      <p:sp>
        <p:nvSpPr>
          <p:cNvPr id="349" name="Google Shape;349;p27"/>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1854"/>
              </a:solidFill>
              <a:latin typeface="Play"/>
              <a:ea typeface="Play"/>
              <a:cs typeface="Play"/>
              <a:sym typeface="Play"/>
            </a:endParaRPr>
          </a:p>
        </p:txBody>
      </p:sp>
      <p:sp>
        <p:nvSpPr>
          <p:cNvPr id="350" name="Google Shape;350;p27"/>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Play"/>
              <a:ea typeface="Play"/>
              <a:cs typeface="Play"/>
              <a:sym typeface="Play"/>
            </a:endParaRPr>
          </a:p>
        </p:txBody>
      </p:sp>
      <p:sp>
        <p:nvSpPr>
          <p:cNvPr id="351" name="Google Shape;351;p27"/>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352" name="Google Shape;352;p27"/>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 </a:t>
            </a:r>
            <a:endParaRPr/>
          </a:p>
        </p:txBody>
      </p:sp>
      <p:sp>
        <p:nvSpPr>
          <p:cNvPr id="353" name="Google Shape;353;p27"/>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Bộ dữ liệu</a:t>
            </a:r>
            <a:endParaRPr b="1" sz="2000">
              <a:solidFill>
                <a:schemeClr val="dk1"/>
              </a:solidFill>
              <a:latin typeface="Play"/>
              <a:ea typeface="Play"/>
              <a:cs typeface="Play"/>
              <a:sym typeface="Play"/>
            </a:endParaRPr>
          </a:p>
        </p:txBody>
      </p:sp>
      <p:sp>
        <p:nvSpPr>
          <p:cNvPr id="354" name="Google Shape;354;p27"/>
          <p:cNvSpPr txBox="1"/>
          <p:nvPr/>
        </p:nvSpPr>
        <p:spPr>
          <a:xfrm>
            <a:off x="6771485" y="1175622"/>
            <a:ext cx="4896639"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Cung cấp trên Kaggle bởi Kaustubh Dixit.</a:t>
            </a:r>
            <a:endParaRPr/>
          </a:p>
        </p:txBody>
      </p:sp>
      <p:pic>
        <p:nvPicPr>
          <p:cNvPr id="355" name="Google Shape;355;p27"/>
          <p:cNvPicPr preferRelativeResize="0"/>
          <p:nvPr/>
        </p:nvPicPr>
        <p:blipFill rotWithShape="1">
          <a:blip r:embed="rId4">
            <a:alphaModFix/>
          </a:blip>
          <a:srcRect b="0" l="0" r="0" t="0"/>
          <a:stretch/>
        </p:blipFill>
        <p:spPr>
          <a:xfrm>
            <a:off x="392450" y="1175623"/>
            <a:ext cx="5774385" cy="2414743"/>
          </a:xfrm>
          <a:prstGeom prst="rect">
            <a:avLst/>
          </a:prstGeom>
          <a:noFill/>
          <a:ln>
            <a:noFill/>
          </a:ln>
        </p:spPr>
      </p:pic>
      <p:pic>
        <p:nvPicPr>
          <p:cNvPr descr="IMG_256" id="356" name="Google Shape;356;p27"/>
          <p:cNvPicPr preferRelativeResize="0"/>
          <p:nvPr/>
        </p:nvPicPr>
        <p:blipFill rotWithShape="1">
          <a:blip r:embed="rId5">
            <a:alphaModFix/>
          </a:blip>
          <a:srcRect b="0" l="0" r="0" t="0"/>
          <a:stretch/>
        </p:blipFill>
        <p:spPr>
          <a:xfrm>
            <a:off x="392450" y="4002166"/>
            <a:ext cx="1774190" cy="1774190"/>
          </a:xfrm>
          <a:prstGeom prst="rect">
            <a:avLst/>
          </a:prstGeom>
          <a:noFill/>
          <a:ln>
            <a:noFill/>
          </a:ln>
        </p:spPr>
      </p:pic>
      <p:pic>
        <p:nvPicPr>
          <p:cNvPr descr="IMG_256" id="357" name="Google Shape;357;p27"/>
          <p:cNvPicPr preferRelativeResize="0"/>
          <p:nvPr/>
        </p:nvPicPr>
        <p:blipFill rotWithShape="1">
          <a:blip r:embed="rId6">
            <a:alphaModFix/>
          </a:blip>
          <a:srcRect b="0" l="0" r="0" t="0"/>
          <a:stretch/>
        </p:blipFill>
        <p:spPr>
          <a:xfrm>
            <a:off x="2392547" y="4008273"/>
            <a:ext cx="1774190" cy="1774190"/>
          </a:xfrm>
          <a:prstGeom prst="rect">
            <a:avLst/>
          </a:prstGeom>
          <a:noFill/>
          <a:ln>
            <a:noFill/>
          </a:ln>
        </p:spPr>
      </p:pic>
      <p:pic>
        <p:nvPicPr>
          <p:cNvPr descr="IMG_256" id="358" name="Google Shape;358;p27"/>
          <p:cNvPicPr preferRelativeResize="0"/>
          <p:nvPr/>
        </p:nvPicPr>
        <p:blipFill rotWithShape="1">
          <a:blip r:embed="rId7">
            <a:alphaModFix/>
          </a:blip>
          <a:srcRect b="0" l="0" r="0" t="0"/>
          <a:stretch/>
        </p:blipFill>
        <p:spPr>
          <a:xfrm>
            <a:off x="4510359" y="4002167"/>
            <a:ext cx="1774190" cy="1774190"/>
          </a:xfrm>
          <a:prstGeom prst="rect">
            <a:avLst/>
          </a:prstGeom>
          <a:noFill/>
          <a:ln>
            <a:noFill/>
          </a:ln>
        </p:spPr>
      </p:pic>
      <p:sp>
        <p:nvSpPr>
          <p:cNvPr id="359" name="Google Shape;359;p27"/>
          <p:cNvSpPr/>
          <p:nvPr/>
        </p:nvSpPr>
        <p:spPr>
          <a:xfrm flipH="1">
            <a:off x="6590202" y="1175622"/>
            <a:ext cx="45719" cy="4600733"/>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002060"/>
              </a:solidFill>
              <a:latin typeface="Play"/>
              <a:ea typeface="Play"/>
              <a:cs typeface="Play"/>
              <a:sym typeface="Play"/>
            </a:endParaRPr>
          </a:p>
        </p:txBody>
      </p:sp>
      <p:sp>
        <p:nvSpPr>
          <p:cNvPr id="360" name="Google Shape;360;p27"/>
          <p:cNvSpPr txBox="1"/>
          <p:nvPr/>
        </p:nvSpPr>
        <p:spPr>
          <a:xfrm>
            <a:off x="6771484" y="1676235"/>
            <a:ext cx="48966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Bao gồm 1800 ảnh xám 200×200 pixel, chụp từ bề mặt thép cán nóng</a:t>
            </a:r>
            <a:endParaRPr sz="1800">
              <a:solidFill>
                <a:schemeClr val="dk1"/>
              </a:solidFill>
              <a:latin typeface="Play"/>
              <a:ea typeface="Play"/>
              <a:cs typeface="Play"/>
              <a:sym typeface="Play"/>
            </a:endParaRPr>
          </a:p>
        </p:txBody>
      </p:sp>
      <p:sp>
        <p:nvSpPr>
          <p:cNvPr id="361" name="Google Shape;361;p27"/>
          <p:cNvSpPr txBox="1"/>
          <p:nvPr/>
        </p:nvSpPr>
        <p:spPr>
          <a:xfrm>
            <a:off x="6771484" y="2497999"/>
            <a:ext cx="4896639"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Phân loại theo 6 loại lỗi bề mặt:</a:t>
            </a:r>
            <a:endParaRPr/>
          </a:p>
          <a:p>
            <a:pPr indent="0" lvl="0" marL="0" marR="0" rtl="0" algn="l">
              <a:spcBef>
                <a:spcPts val="0"/>
              </a:spcBef>
              <a:spcAft>
                <a:spcPts val="0"/>
              </a:spcAft>
              <a:buNone/>
            </a:pPr>
            <a:r>
              <a:rPr lang="en-US" sz="1800">
                <a:solidFill>
                  <a:schemeClr val="dk1"/>
                </a:solidFill>
                <a:latin typeface="Play"/>
                <a:ea typeface="Play"/>
                <a:cs typeface="Play"/>
                <a:sym typeface="Play"/>
              </a:rPr>
              <a:t>- Crazing (nứt nhỏ)</a:t>
            </a:r>
            <a:endParaRPr/>
          </a:p>
          <a:p>
            <a:pPr indent="0" lvl="0" marL="0" marR="0" rtl="0" algn="l">
              <a:spcBef>
                <a:spcPts val="0"/>
              </a:spcBef>
              <a:spcAft>
                <a:spcPts val="0"/>
              </a:spcAft>
              <a:buNone/>
            </a:pPr>
            <a:r>
              <a:rPr lang="en-US" sz="1800">
                <a:solidFill>
                  <a:schemeClr val="dk1"/>
                </a:solidFill>
                <a:latin typeface="Play"/>
                <a:ea typeface="Play"/>
                <a:cs typeface="Play"/>
                <a:sym typeface="Play"/>
              </a:rPr>
              <a:t>- Inclusion (lẫn tạp chất)</a:t>
            </a:r>
            <a:endParaRPr/>
          </a:p>
          <a:p>
            <a:pPr indent="0" lvl="0" marL="0" marR="0" rtl="0" algn="l">
              <a:spcBef>
                <a:spcPts val="0"/>
              </a:spcBef>
              <a:spcAft>
                <a:spcPts val="0"/>
              </a:spcAft>
              <a:buNone/>
            </a:pPr>
            <a:r>
              <a:rPr lang="en-US" sz="1800">
                <a:solidFill>
                  <a:schemeClr val="dk1"/>
                </a:solidFill>
                <a:latin typeface="Play"/>
                <a:ea typeface="Play"/>
                <a:cs typeface="Play"/>
                <a:sym typeface="Play"/>
              </a:rPr>
              <a:t>- Patches (mảng lỗi)</a:t>
            </a:r>
            <a:endParaRPr/>
          </a:p>
          <a:p>
            <a:pPr indent="0" lvl="0" marL="0" marR="0" rtl="0" algn="l">
              <a:spcBef>
                <a:spcPts val="0"/>
              </a:spcBef>
              <a:spcAft>
                <a:spcPts val="0"/>
              </a:spcAft>
              <a:buNone/>
            </a:pPr>
            <a:r>
              <a:rPr lang="en-US" sz="1800">
                <a:solidFill>
                  <a:schemeClr val="dk1"/>
                </a:solidFill>
                <a:latin typeface="Play"/>
                <a:ea typeface="Play"/>
                <a:cs typeface="Play"/>
                <a:sym typeface="Play"/>
              </a:rPr>
              <a:t>- Pitted surface (bề mặt rỗ)</a:t>
            </a:r>
            <a:endParaRPr/>
          </a:p>
          <a:p>
            <a:pPr indent="0" lvl="0" marL="0" marR="0" rtl="0" algn="l">
              <a:spcBef>
                <a:spcPts val="0"/>
              </a:spcBef>
              <a:spcAft>
                <a:spcPts val="0"/>
              </a:spcAft>
              <a:buNone/>
            </a:pPr>
            <a:r>
              <a:rPr lang="en-US" sz="1800">
                <a:solidFill>
                  <a:schemeClr val="dk1"/>
                </a:solidFill>
                <a:latin typeface="Play"/>
                <a:ea typeface="Play"/>
                <a:cs typeface="Play"/>
                <a:sym typeface="Play"/>
              </a:rPr>
              <a:t>- Rolled-in scale (vết vùi vảy cán)</a:t>
            </a:r>
            <a:endParaRPr/>
          </a:p>
          <a:p>
            <a:pPr indent="0" lvl="0" marL="0" marR="0" rtl="0" algn="l">
              <a:spcBef>
                <a:spcPts val="0"/>
              </a:spcBef>
              <a:spcAft>
                <a:spcPts val="0"/>
              </a:spcAft>
              <a:buNone/>
            </a:pPr>
            <a:r>
              <a:rPr lang="en-US" sz="1800">
                <a:solidFill>
                  <a:schemeClr val="dk1"/>
                </a:solidFill>
                <a:latin typeface="Play"/>
                <a:ea typeface="Play"/>
                <a:cs typeface="Play"/>
                <a:sym typeface="Play"/>
              </a:rPr>
              <a:t>- Scratches (xước)</a:t>
            </a:r>
            <a:endParaRPr/>
          </a:p>
        </p:txBody>
      </p:sp>
      <p:sp>
        <p:nvSpPr>
          <p:cNvPr id="362" name="Google Shape;362;p27"/>
          <p:cNvSpPr txBox="1"/>
          <p:nvPr/>
        </p:nvSpPr>
        <p:spPr>
          <a:xfrm>
            <a:off x="6771484" y="4812433"/>
            <a:ext cx="48966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Tập Train: 1440 ảnh, Tập Test: 360 ảnh.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8"/>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368" name="Google Shape;368;p28"/>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69" name="Google Shape;369;p28"/>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370" name="Google Shape;370;p28"/>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371" name="Google Shape;371;p28"/>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72" name="Google Shape;372;p28"/>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373" name="Google Shape;373;p28"/>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 </a:t>
            </a:r>
            <a:endParaRPr/>
          </a:p>
        </p:txBody>
      </p:sp>
      <p:sp>
        <p:nvSpPr>
          <p:cNvPr id="374" name="Google Shape;374;p28"/>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Độ đo đánh giá</a:t>
            </a:r>
            <a:endParaRPr b="1" sz="2000">
              <a:solidFill>
                <a:schemeClr val="dk1"/>
              </a:solidFill>
              <a:latin typeface="Play"/>
              <a:ea typeface="Play"/>
              <a:cs typeface="Play"/>
              <a:sym typeface="Play"/>
            </a:endParaRPr>
          </a:p>
        </p:txBody>
      </p:sp>
      <p:sp>
        <p:nvSpPr>
          <p:cNvPr id="375" name="Google Shape;375;p28"/>
          <p:cNvSpPr txBox="1"/>
          <p:nvPr/>
        </p:nvSpPr>
        <p:spPr>
          <a:xfrm>
            <a:off x="6771485" y="1175622"/>
            <a:ext cx="4896639"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Precision: Tỷ lệ dự đoán đúng trên tổng số mẫu dự đoán là lớp đó. Cao → ít nhầm sang lớp khác.</a:t>
            </a:r>
            <a:endParaRPr/>
          </a:p>
        </p:txBody>
      </p:sp>
      <p:sp>
        <p:nvSpPr>
          <p:cNvPr id="376" name="Google Shape;376;p28"/>
          <p:cNvSpPr/>
          <p:nvPr/>
        </p:nvSpPr>
        <p:spPr>
          <a:xfrm flipH="1">
            <a:off x="6590201" y="1175623"/>
            <a:ext cx="45719" cy="336756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377" name="Google Shape;377;p28"/>
          <p:cNvSpPr txBox="1"/>
          <p:nvPr/>
        </p:nvSpPr>
        <p:spPr>
          <a:xfrm>
            <a:off x="6771484" y="2259237"/>
            <a:ext cx="4896639"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Recall: Tỷ lệ mẫu thực sự thuộc lớp đó được dự đoán đúng. Thể hiện khả năng bao phủ của mô hình.</a:t>
            </a:r>
            <a:endParaRPr sz="1800">
              <a:solidFill>
                <a:schemeClr val="dk1"/>
              </a:solidFill>
              <a:latin typeface="Play"/>
              <a:ea typeface="Play"/>
              <a:cs typeface="Play"/>
              <a:sym typeface="Play"/>
            </a:endParaRPr>
          </a:p>
        </p:txBody>
      </p:sp>
      <p:sp>
        <p:nvSpPr>
          <p:cNvPr id="378" name="Google Shape;378;p28"/>
          <p:cNvSpPr txBox="1"/>
          <p:nvPr/>
        </p:nvSpPr>
        <p:spPr>
          <a:xfrm>
            <a:off x="6771484" y="3619852"/>
            <a:ext cx="48966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F1-score: Trung bình điều hòa giữa precision và recall, cân bằng khi dữ liệu các lớp không đồng đều.</a:t>
            </a:r>
            <a:endParaRPr/>
          </a:p>
        </p:txBody>
      </p:sp>
      <p:sp>
        <p:nvSpPr>
          <p:cNvPr id="379" name="Google Shape;379;p28"/>
          <p:cNvSpPr txBox="1"/>
          <p:nvPr/>
        </p:nvSpPr>
        <p:spPr>
          <a:xfrm>
            <a:off x="523878" y="5116624"/>
            <a:ext cx="57732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Accuracy: Tỷ lệ dự đoán đúng trên toàn bộ tập kiểm tra.</a:t>
            </a:r>
            <a:endParaRPr/>
          </a:p>
        </p:txBody>
      </p:sp>
      <p:pic>
        <p:nvPicPr>
          <p:cNvPr descr="IMG_256" id="380" name="Google Shape;380;p28"/>
          <p:cNvPicPr preferRelativeResize="0"/>
          <p:nvPr/>
        </p:nvPicPr>
        <p:blipFill rotWithShape="1">
          <a:blip r:embed="rId4">
            <a:alphaModFix/>
          </a:blip>
          <a:srcRect b="0" l="0" r="0" t="0"/>
          <a:stretch/>
        </p:blipFill>
        <p:spPr>
          <a:xfrm>
            <a:off x="790842" y="2624696"/>
            <a:ext cx="4810957" cy="9951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386" name="Google Shape;386;p29"/>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87" name="Google Shape;387;p29"/>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388" name="Google Shape;388;p29"/>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389" name="Google Shape;389;p29"/>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390" name="Google Shape;390;p29"/>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391" name="Google Shape;391;p29"/>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392" name="Google Shape;392;p29"/>
          <p:cNvSpPr txBox="1"/>
          <p:nvPr/>
        </p:nvSpPr>
        <p:spPr>
          <a:xfrm>
            <a:off x="319689" y="624623"/>
            <a:ext cx="491906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hợp mô hình và trích xuất đặc trưng</a:t>
            </a:r>
            <a:endParaRPr b="1" sz="2000">
              <a:solidFill>
                <a:schemeClr val="dk1"/>
              </a:solidFill>
              <a:latin typeface="Play"/>
              <a:ea typeface="Play"/>
              <a:cs typeface="Play"/>
              <a:sym typeface="Play"/>
            </a:endParaRPr>
          </a:p>
          <a:p>
            <a:pPr indent="0" lvl="0" marL="0" marR="0" rtl="0" algn="l">
              <a:spcBef>
                <a:spcPts val="0"/>
              </a:spcBef>
              <a:spcAft>
                <a:spcPts val="0"/>
              </a:spcAft>
              <a:buNone/>
            </a:pPr>
            <a:r>
              <a:t/>
            </a:r>
            <a:endParaRPr b="1" sz="2000">
              <a:solidFill>
                <a:schemeClr val="dk1"/>
              </a:solidFill>
              <a:latin typeface="Play"/>
              <a:ea typeface="Play"/>
              <a:cs typeface="Play"/>
              <a:sym typeface="Play"/>
            </a:endParaRPr>
          </a:p>
        </p:txBody>
      </p:sp>
      <p:sp>
        <p:nvSpPr>
          <p:cNvPr id="393" name="Google Shape;393;p29"/>
          <p:cNvSpPr txBox="1"/>
          <p:nvPr/>
        </p:nvSpPr>
        <p:spPr>
          <a:xfrm>
            <a:off x="5674583" y="3477477"/>
            <a:ext cx="5213376" cy="211852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800">
                <a:solidFill>
                  <a:schemeClr val="dk1"/>
                </a:solidFill>
                <a:latin typeface="Play"/>
                <a:ea typeface="Play"/>
                <a:cs typeface="Play"/>
                <a:sym typeface="Play"/>
              </a:rPr>
              <a:t>Tham số trích xuất đặc trưng được khảo sát trên nhiều giá trị do người nghiên cứu chọn, nhằm đánh giá ảnh hưởng đến hiệu năng mô hình.</a:t>
            </a:r>
            <a:endParaRPr sz="1800">
              <a:solidFill>
                <a:schemeClr val="dk1"/>
              </a:solidFill>
              <a:latin typeface="Play"/>
              <a:ea typeface="Play"/>
              <a:cs typeface="Play"/>
              <a:sym typeface="Play"/>
            </a:endParaRPr>
          </a:p>
          <a:p>
            <a:pPr indent="0" lvl="0" marL="0" marR="0" rtl="0" algn="just">
              <a:lnSpc>
                <a:spcPct val="150000"/>
              </a:lnSpc>
              <a:spcBef>
                <a:spcPts val="0"/>
              </a:spcBef>
              <a:spcAft>
                <a:spcPts val="0"/>
              </a:spcAft>
              <a:buNone/>
            </a:pPr>
            <a:r>
              <a:rPr lang="en-US" sz="1800">
                <a:solidFill>
                  <a:schemeClr val="dk1"/>
                </a:solidFill>
                <a:latin typeface="Play"/>
                <a:ea typeface="Play"/>
                <a:cs typeface="Play"/>
                <a:sym typeface="Play"/>
              </a:rPr>
              <a:t>Siêu tham số mô hình phân loại được tối ưu hóa tự động bằng Optuna để đạt hiệu quả tốt nhất.</a:t>
            </a:r>
            <a:endParaRPr/>
          </a:p>
        </p:txBody>
      </p:sp>
      <p:sp>
        <p:nvSpPr>
          <p:cNvPr id="394" name="Google Shape;394;p29"/>
          <p:cNvSpPr txBox="1"/>
          <p:nvPr/>
        </p:nvSpPr>
        <p:spPr>
          <a:xfrm>
            <a:off x="6096000" y="1859317"/>
            <a:ext cx="2147546" cy="129888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800">
                <a:solidFill>
                  <a:schemeClr val="dk1"/>
                </a:solidFill>
                <a:latin typeface="Play"/>
                <a:ea typeface="Play"/>
                <a:cs typeface="Play"/>
                <a:sym typeface="Play"/>
              </a:rPr>
              <a:t>KNN + LBP</a:t>
            </a:r>
            <a:endParaRPr/>
          </a:p>
          <a:p>
            <a:pPr indent="0" lvl="0" marL="0" marR="0" rtl="0" algn="just">
              <a:lnSpc>
                <a:spcPct val="150000"/>
              </a:lnSpc>
              <a:spcBef>
                <a:spcPts val="0"/>
              </a:spcBef>
              <a:spcAft>
                <a:spcPts val="0"/>
              </a:spcAft>
              <a:buNone/>
            </a:pPr>
            <a:r>
              <a:rPr lang="en-US" sz="1800">
                <a:solidFill>
                  <a:schemeClr val="dk1"/>
                </a:solidFill>
                <a:latin typeface="Play"/>
                <a:ea typeface="Play"/>
                <a:cs typeface="Play"/>
                <a:sym typeface="Play"/>
              </a:rPr>
              <a:t>RF + LBP</a:t>
            </a:r>
            <a:endParaRPr/>
          </a:p>
          <a:p>
            <a:pPr indent="0" lvl="0" marL="0" marR="0" rtl="0" algn="just">
              <a:lnSpc>
                <a:spcPct val="150000"/>
              </a:lnSpc>
              <a:spcBef>
                <a:spcPts val="0"/>
              </a:spcBef>
              <a:spcAft>
                <a:spcPts val="0"/>
              </a:spcAft>
              <a:buNone/>
            </a:pPr>
            <a:r>
              <a:rPr lang="en-US" sz="1800">
                <a:solidFill>
                  <a:schemeClr val="dk1"/>
                </a:solidFill>
                <a:latin typeface="Play"/>
                <a:ea typeface="Play"/>
                <a:cs typeface="Play"/>
                <a:sym typeface="Play"/>
              </a:rPr>
              <a:t>SVM + LBP</a:t>
            </a:r>
            <a:endParaRPr/>
          </a:p>
        </p:txBody>
      </p:sp>
      <p:sp>
        <p:nvSpPr>
          <p:cNvPr id="395" name="Google Shape;395;p29"/>
          <p:cNvSpPr txBox="1"/>
          <p:nvPr/>
        </p:nvSpPr>
        <p:spPr>
          <a:xfrm>
            <a:off x="5674583" y="1470480"/>
            <a:ext cx="2147546"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Play"/>
                <a:ea typeface="Play"/>
                <a:cs typeface="Play"/>
                <a:sym typeface="Play"/>
              </a:rPr>
              <a:t>Các cách kết hợp</a:t>
            </a:r>
            <a:endParaRPr sz="1800">
              <a:solidFill>
                <a:schemeClr val="dk1"/>
              </a:solidFill>
              <a:latin typeface="Play"/>
              <a:ea typeface="Play"/>
              <a:cs typeface="Play"/>
              <a:sym typeface="Play"/>
            </a:endParaRPr>
          </a:p>
        </p:txBody>
      </p:sp>
      <p:sp>
        <p:nvSpPr>
          <p:cNvPr id="396" name="Google Shape;396;p29"/>
          <p:cNvSpPr/>
          <p:nvPr/>
        </p:nvSpPr>
        <p:spPr>
          <a:xfrm>
            <a:off x="5509611" y="1332508"/>
            <a:ext cx="45719" cy="445554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pic>
        <p:nvPicPr>
          <p:cNvPr id="397" name="Google Shape;397;p29"/>
          <p:cNvPicPr preferRelativeResize="0"/>
          <p:nvPr/>
        </p:nvPicPr>
        <p:blipFill rotWithShape="1">
          <a:blip r:embed="rId4">
            <a:alphaModFix/>
          </a:blip>
          <a:srcRect b="0" l="0" r="0" t="0"/>
          <a:stretch/>
        </p:blipFill>
        <p:spPr>
          <a:xfrm>
            <a:off x="1000431" y="2043143"/>
            <a:ext cx="3380770" cy="3074752"/>
          </a:xfrm>
          <a:prstGeom prst="rect">
            <a:avLst/>
          </a:prstGeom>
          <a:noFill/>
          <a:ln>
            <a:noFill/>
          </a:ln>
        </p:spPr>
      </p:pic>
      <p:sp>
        <p:nvSpPr>
          <p:cNvPr id="398" name="Google Shape;398;p29"/>
          <p:cNvSpPr txBox="1"/>
          <p:nvPr/>
        </p:nvSpPr>
        <p:spPr>
          <a:xfrm>
            <a:off x="8390444" y="1868927"/>
            <a:ext cx="2147546" cy="129888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800">
                <a:solidFill>
                  <a:schemeClr val="dk1"/>
                </a:solidFill>
                <a:latin typeface="Play"/>
                <a:ea typeface="Play"/>
                <a:cs typeface="Play"/>
                <a:sym typeface="Play"/>
              </a:rPr>
              <a:t>KNN + SIFT</a:t>
            </a:r>
            <a:endParaRPr/>
          </a:p>
          <a:p>
            <a:pPr indent="0" lvl="0" marL="0" marR="0" rtl="0" algn="just">
              <a:lnSpc>
                <a:spcPct val="150000"/>
              </a:lnSpc>
              <a:spcBef>
                <a:spcPts val="0"/>
              </a:spcBef>
              <a:spcAft>
                <a:spcPts val="0"/>
              </a:spcAft>
              <a:buNone/>
            </a:pPr>
            <a:r>
              <a:rPr lang="en-US" sz="1800">
                <a:solidFill>
                  <a:schemeClr val="dk1"/>
                </a:solidFill>
                <a:latin typeface="Play"/>
                <a:ea typeface="Play"/>
                <a:cs typeface="Play"/>
                <a:sym typeface="Play"/>
              </a:rPr>
              <a:t>RF + SIFT</a:t>
            </a:r>
            <a:endParaRPr/>
          </a:p>
          <a:p>
            <a:pPr indent="0" lvl="0" marL="0" marR="0" rtl="0" algn="just">
              <a:lnSpc>
                <a:spcPct val="150000"/>
              </a:lnSpc>
              <a:spcBef>
                <a:spcPts val="0"/>
              </a:spcBef>
              <a:spcAft>
                <a:spcPts val="0"/>
              </a:spcAft>
              <a:buNone/>
            </a:pPr>
            <a:r>
              <a:rPr lang="en-US" sz="1800">
                <a:solidFill>
                  <a:schemeClr val="dk1"/>
                </a:solidFill>
                <a:latin typeface="Play"/>
                <a:ea typeface="Play"/>
                <a:cs typeface="Play"/>
                <a:sym typeface="Play"/>
              </a:rPr>
              <a:t>SVM + SIFT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0"/>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404" name="Google Shape;404;p30"/>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05" name="Google Shape;405;p30"/>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406" name="Google Shape;406;p30"/>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407" name="Google Shape;407;p30"/>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08" name="Google Shape;408;p30"/>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409" name="Google Shape;409;p30"/>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410" name="Google Shape;410;p30"/>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411" name="Google Shape;411;p30"/>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KNN + LBP</a:t>
            </a:r>
            <a:endParaRPr b="1" sz="2000">
              <a:solidFill>
                <a:schemeClr val="dk1"/>
              </a:solidFill>
              <a:latin typeface="Play"/>
              <a:ea typeface="Play"/>
              <a:cs typeface="Play"/>
              <a:sym typeface="Play"/>
            </a:endParaRPr>
          </a:p>
        </p:txBody>
      </p:sp>
      <p:sp>
        <p:nvSpPr>
          <p:cNvPr id="412" name="Google Shape;412;p30"/>
          <p:cNvSpPr txBox="1"/>
          <p:nvPr/>
        </p:nvSpPr>
        <p:spPr>
          <a:xfrm>
            <a:off x="895099" y="2725563"/>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radius = 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n_point = 8 x radius</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method = default</a:t>
            </a:r>
            <a:endParaRPr/>
          </a:p>
        </p:txBody>
      </p:sp>
      <p:sp>
        <p:nvSpPr>
          <p:cNvPr id="413" name="Google Shape;413;p30"/>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414" name="Google Shape;414;p30"/>
          <p:cNvSpPr txBox="1"/>
          <p:nvPr/>
        </p:nvSpPr>
        <p:spPr>
          <a:xfrm>
            <a:off x="895099" y="4467996"/>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n_neighbors =  4</a:t>
            </a:r>
            <a:endParaRPr/>
          </a:p>
          <a:p>
            <a:pPr indent="0" lvl="0" marL="0" marR="0" rtl="0" algn="l">
              <a:spcBef>
                <a:spcPts val="0"/>
              </a:spcBef>
              <a:spcAft>
                <a:spcPts val="0"/>
              </a:spcAft>
              <a:buNone/>
            </a:pPr>
            <a:r>
              <a:rPr lang="en-US" sz="1800">
                <a:solidFill>
                  <a:schemeClr val="dk1"/>
                </a:solidFill>
                <a:latin typeface="Play"/>
                <a:ea typeface="Play"/>
                <a:cs typeface="Play"/>
                <a:sym typeface="Play"/>
              </a:rPr>
              <a:t>weights = distance</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metric = manhattan</a:t>
            </a:r>
            <a:endParaRPr sz="1800">
              <a:solidFill>
                <a:schemeClr val="dk1"/>
              </a:solidFill>
              <a:latin typeface="Play"/>
              <a:ea typeface="Play"/>
              <a:cs typeface="Play"/>
              <a:sym typeface="Play"/>
            </a:endParaRPr>
          </a:p>
        </p:txBody>
      </p:sp>
      <p:sp>
        <p:nvSpPr>
          <p:cNvPr id="415" name="Google Shape;415;p30"/>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Đặc trưng LBP</a:t>
            </a:r>
            <a:endParaRPr/>
          </a:p>
        </p:txBody>
      </p:sp>
      <p:sp>
        <p:nvSpPr>
          <p:cNvPr id="416" name="Google Shape;416;p30"/>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KNN</a:t>
            </a:r>
            <a:endParaRPr/>
          </a:p>
        </p:txBody>
      </p:sp>
      <p:sp>
        <p:nvSpPr>
          <p:cNvPr id="417" name="Google Shape;417;p30"/>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1</a:t>
            </a:r>
            <a:endParaRPr/>
          </a:p>
        </p:txBody>
      </p:sp>
      <p:sp>
        <p:nvSpPr>
          <p:cNvPr id="418" name="Google Shape;418;p30"/>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LBP default: Đạt hiệu quả tối ưu nhờ bảo toàn trọn vẹn thông tin kết cấu bề mặt và sử dụng độ đo Manhattan phù hợp, giúp phân loại chính xác các lỗi phức tạp.</a:t>
            </a:r>
            <a:endParaRPr sz="1800">
              <a:solidFill>
                <a:schemeClr val="dk1"/>
              </a:solidFill>
              <a:latin typeface="Play"/>
              <a:ea typeface="Play"/>
              <a:cs typeface="Play"/>
              <a:sym typeface="Play"/>
            </a:endParaRPr>
          </a:p>
        </p:txBody>
      </p:sp>
      <p:sp>
        <p:nvSpPr>
          <p:cNvPr id="419" name="Google Shape;419;p30"/>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A table with numbers and a few words&#10;&#10;AI-generated content may be incorrect." id="420" name="Google Shape;420;p30"/>
          <p:cNvPicPr preferRelativeResize="0"/>
          <p:nvPr/>
        </p:nvPicPr>
        <p:blipFill rotWithShape="1">
          <a:blip r:embed="rId4">
            <a:alphaModFix/>
          </a:blip>
          <a:srcRect b="0" l="0" r="0" t="0"/>
          <a:stretch/>
        </p:blipFill>
        <p:spPr>
          <a:xfrm>
            <a:off x="4995401" y="1700195"/>
            <a:ext cx="5629910" cy="30175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1"/>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426" name="Google Shape;426;p31"/>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27" name="Google Shape;427;p31"/>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428" name="Google Shape;428;p31"/>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429" name="Google Shape;429;p31"/>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30" name="Google Shape;430;p31"/>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431" name="Google Shape;431;p31"/>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432" name="Google Shape;432;p31"/>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433" name="Google Shape;433;p31"/>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KNN + LBP</a:t>
            </a:r>
            <a:endParaRPr b="1" sz="2000">
              <a:solidFill>
                <a:schemeClr val="dk1"/>
              </a:solidFill>
              <a:latin typeface="Play"/>
              <a:ea typeface="Play"/>
              <a:cs typeface="Play"/>
              <a:sym typeface="Play"/>
            </a:endParaRPr>
          </a:p>
        </p:txBody>
      </p:sp>
      <p:sp>
        <p:nvSpPr>
          <p:cNvPr id="434" name="Google Shape;434;p31"/>
          <p:cNvSpPr txBox="1"/>
          <p:nvPr/>
        </p:nvSpPr>
        <p:spPr>
          <a:xfrm>
            <a:off x="895099" y="2725563"/>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radius = 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n_point = 8 x radius</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method = uniform</a:t>
            </a:r>
            <a:endParaRPr/>
          </a:p>
        </p:txBody>
      </p:sp>
      <p:sp>
        <p:nvSpPr>
          <p:cNvPr id="435" name="Google Shape;435;p31"/>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436" name="Google Shape;436;p31"/>
          <p:cNvSpPr txBox="1"/>
          <p:nvPr/>
        </p:nvSpPr>
        <p:spPr>
          <a:xfrm>
            <a:off x="895099" y="4467996"/>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n_neighbors =  5</a:t>
            </a:r>
            <a:endParaRPr sz="1800">
              <a:solidFill>
                <a:schemeClr val="dk1"/>
              </a:solidFill>
              <a:latin typeface="Play"/>
              <a:ea typeface="Play"/>
              <a:cs typeface="Play"/>
              <a:sym typeface="Play"/>
            </a:endParaRPr>
          </a:p>
          <a:p>
            <a:pPr indent="0" lvl="0" marL="0" marR="0" rtl="0" algn="l">
              <a:spcBef>
                <a:spcPts val="0"/>
              </a:spcBef>
              <a:spcAft>
                <a:spcPts val="0"/>
              </a:spcAft>
              <a:buNone/>
            </a:pPr>
            <a:r>
              <a:rPr lang="en-US" sz="1800">
                <a:solidFill>
                  <a:schemeClr val="dk1"/>
                </a:solidFill>
                <a:latin typeface="Play"/>
                <a:ea typeface="Play"/>
                <a:cs typeface="Play"/>
                <a:sym typeface="Play"/>
              </a:rPr>
              <a:t>weights = distance</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metric = </a:t>
            </a:r>
            <a:r>
              <a:rPr lang="en-US" sz="1800">
                <a:solidFill>
                  <a:schemeClr val="dk1"/>
                </a:solidFill>
                <a:latin typeface="Arial"/>
                <a:ea typeface="Arial"/>
                <a:cs typeface="Arial"/>
                <a:sym typeface="Arial"/>
              </a:rPr>
              <a:t>minkowski</a:t>
            </a:r>
            <a:endParaRPr sz="1800">
              <a:solidFill>
                <a:schemeClr val="dk1"/>
              </a:solidFill>
              <a:latin typeface="Arial"/>
              <a:ea typeface="Arial"/>
              <a:cs typeface="Arial"/>
              <a:sym typeface="Arial"/>
            </a:endParaRPr>
          </a:p>
        </p:txBody>
      </p:sp>
      <p:sp>
        <p:nvSpPr>
          <p:cNvPr id="437" name="Google Shape;437;p31"/>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Đặc trưng LBP</a:t>
            </a:r>
            <a:endParaRPr/>
          </a:p>
        </p:txBody>
      </p:sp>
      <p:sp>
        <p:nvSpPr>
          <p:cNvPr id="438" name="Google Shape;438;p31"/>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KNN</a:t>
            </a:r>
            <a:endParaRPr/>
          </a:p>
        </p:txBody>
      </p:sp>
      <p:sp>
        <p:nvSpPr>
          <p:cNvPr id="439" name="Google Shape;439;p31"/>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2</a:t>
            </a:r>
            <a:endParaRPr/>
          </a:p>
        </p:txBody>
      </p:sp>
      <p:sp>
        <p:nvSpPr>
          <p:cNvPr id="440" name="Google Shape;440;p31"/>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LBP uniform: Bộc lộ hạn chế do quá trình giảm chiều dữ liệu gây mất mát thông tin quan trọng, khiến mô hình khó nhận diện các lỗi tinh vi.</a:t>
            </a:r>
            <a:endParaRPr/>
          </a:p>
        </p:txBody>
      </p:sp>
      <p:sp>
        <p:nvSpPr>
          <p:cNvPr id="441" name="Google Shape;441;p31"/>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A table with numbers and a few words&#10;&#10;AI-generated content may be incorrect." id="442" name="Google Shape;442;p31"/>
          <p:cNvPicPr preferRelativeResize="0"/>
          <p:nvPr/>
        </p:nvPicPr>
        <p:blipFill rotWithShape="1">
          <a:blip r:embed="rId4">
            <a:alphaModFix/>
          </a:blip>
          <a:srcRect b="0" l="0" r="0" t="0"/>
          <a:stretch/>
        </p:blipFill>
        <p:spPr>
          <a:xfrm>
            <a:off x="4994252" y="1770625"/>
            <a:ext cx="5577205" cy="28517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14"/>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06" name="Google Shape;106;p14"/>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14"/>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108" name="Google Shape;108;p14"/>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109" name="Google Shape;109;p14"/>
          <p:cNvSpPr/>
          <p:nvPr/>
        </p:nvSpPr>
        <p:spPr>
          <a:xfrm>
            <a:off x="48828" y="24457"/>
            <a:ext cx="12000297" cy="6404273"/>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110" name="Google Shape;110;p14"/>
          <p:cNvSpPr txBox="1"/>
          <p:nvPr/>
        </p:nvSpPr>
        <p:spPr>
          <a:xfrm>
            <a:off x="300640" y="276695"/>
            <a:ext cx="57953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214CCC"/>
                </a:solidFill>
                <a:latin typeface="Play"/>
                <a:ea typeface="Play"/>
                <a:cs typeface="Play"/>
                <a:sym typeface="Play"/>
              </a:rPr>
              <a:t>MỤC LỤC</a:t>
            </a:r>
            <a:endParaRPr b="1" sz="3600">
              <a:solidFill>
                <a:srgbClr val="214CCC"/>
              </a:solidFill>
              <a:latin typeface="Play"/>
              <a:ea typeface="Play"/>
              <a:cs typeface="Play"/>
              <a:sym typeface="Play"/>
            </a:endParaRPr>
          </a:p>
        </p:txBody>
      </p:sp>
      <p:sp>
        <p:nvSpPr>
          <p:cNvPr id="111" name="Google Shape;111;p14"/>
          <p:cNvSpPr txBox="1"/>
          <p:nvPr/>
        </p:nvSpPr>
        <p:spPr>
          <a:xfrm>
            <a:off x="311771" y="1358400"/>
            <a:ext cx="47476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Arial"/>
                <a:ea typeface="Arial"/>
                <a:cs typeface="Arial"/>
                <a:sym typeface="Arial"/>
              </a:rPr>
              <a:t>I. Giới thiệu bài toán</a:t>
            </a:r>
            <a:endParaRPr b="1" sz="2000">
              <a:solidFill>
                <a:srgbClr val="214CCC"/>
              </a:solidFill>
              <a:latin typeface="Arial"/>
              <a:ea typeface="Arial"/>
              <a:cs typeface="Arial"/>
              <a:sym typeface="Arial"/>
            </a:endParaRPr>
          </a:p>
        </p:txBody>
      </p:sp>
      <p:sp>
        <p:nvSpPr>
          <p:cNvPr id="112" name="Google Shape;112;p14"/>
          <p:cNvSpPr txBox="1"/>
          <p:nvPr/>
        </p:nvSpPr>
        <p:spPr>
          <a:xfrm>
            <a:off x="289508" y="3481236"/>
            <a:ext cx="63192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Arial"/>
                <a:ea typeface="Arial"/>
                <a:cs typeface="Arial"/>
                <a:sym typeface="Arial"/>
              </a:rPr>
              <a:t>II. Phương pháp giải quyết</a:t>
            </a:r>
            <a:endParaRPr b="1" sz="2000">
              <a:solidFill>
                <a:srgbClr val="214CCC"/>
              </a:solidFill>
              <a:latin typeface="Arial"/>
              <a:ea typeface="Arial"/>
              <a:cs typeface="Arial"/>
              <a:sym typeface="Arial"/>
            </a:endParaRPr>
          </a:p>
        </p:txBody>
      </p:sp>
      <p:sp>
        <p:nvSpPr>
          <p:cNvPr id="113" name="Google Shape;113;p14"/>
          <p:cNvSpPr txBox="1"/>
          <p:nvPr/>
        </p:nvSpPr>
        <p:spPr>
          <a:xfrm>
            <a:off x="289508" y="3963015"/>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1. Chiết xuất đặc trưng</a:t>
            </a:r>
            <a:endParaRPr sz="2000">
              <a:solidFill>
                <a:schemeClr val="dk1"/>
              </a:solidFill>
              <a:latin typeface="Play"/>
              <a:ea typeface="Play"/>
              <a:cs typeface="Play"/>
              <a:sym typeface="Play"/>
            </a:endParaRPr>
          </a:p>
        </p:txBody>
      </p:sp>
      <p:sp>
        <p:nvSpPr>
          <p:cNvPr id="114" name="Google Shape;114;p14"/>
          <p:cNvSpPr txBox="1"/>
          <p:nvPr/>
        </p:nvSpPr>
        <p:spPr>
          <a:xfrm>
            <a:off x="300638" y="4419452"/>
            <a:ext cx="166567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2. Mô hình</a:t>
            </a:r>
            <a:endParaRPr sz="2000">
              <a:solidFill>
                <a:schemeClr val="dk1"/>
              </a:solidFill>
              <a:latin typeface="Play"/>
              <a:ea typeface="Play"/>
              <a:cs typeface="Play"/>
              <a:sym typeface="Play"/>
            </a:endParaRPr>
          </a:p>
        </p:txBody>
      </p:sp>
      <p:sp>
        <p:nvSpPr>
          <p:cNvPr id="115" name="Google Shape;115;p14"/>
          <p:cNvSpPr txBox="1"/>
          <p:nvPr/>
        </p:nvSpPr>
        <p:spPr>
          <a:xfrm>
            <a:off x="6749063" y="1358400"/>
            <a:ext cx="57001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Arial"/>
                <a:ea typeface="Arial"/>
                <a:cs typeface="Arial"/>
                <a:sym typeface="Arial"/>
              </a:rPr>
              <a:t>III. Thực nghiệm</a:t>
            </a:r>
            <a:endParaRPr b="1" sz="2000">
              <a:solidFill>
                <a:srgbClr val="214CCC"/>
              </a:solidFill>
              <a:latin typeface="Arial"/>
              <a:ea typeface="Arial"/>
              <a:cs typeface="Arial"/>
              <a:sym typeface="Arial"/>
            </a:endParaRPr>
          </a:p>
        </p:txBody>
      </p:sp>
      <p:sp>
        <p:nvSpPr>
          <p:cNvPr id="116" name="Google Shape;116;p14"/>
          <p:cNvSpPr txBox="1"/>
          <p:nvPr/>
        </p:nvSpPr>
        <p:spPr>
          <a:xfrm>
            <a:off x="6768113" y="1823484"/>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1. Bộ dữ liệu</a:t>
            </a:r>
            <a:endParaRPr sz="2000">
              <a:solidFill>
                <a:schemeClr val="dk1"/>
              </a:solidFill>
              <a:latin typeface="Play"/>
              <a:ea typeface="Play"/>
              <a:cs typeface="Play"/>
              <a:sym typeface="Play"/>
            </a:endParaRPr>
          </a:p>
        </p:txBody>
      </p:sp>
      <p:sp>
        <p:nvSpPr>
          <p:cNvPr id="117" name="Google Shape;117;p14"/>
          <p:cNvSpPr txBox="1"/>
          <p:nvPr/>
        </p:nvSpPr>
        <p:spPr>
          <a:xfrm>
            <a:off x="6768113" y="2289508"/>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2. Độ đo đánh giá</a:t>
            </a:r>
            <a:endParaRPr sz="2000">
              <a:solidFill>
                <a:schemeClr val="dk1"/>
              </a:solidFill>
              <a:latin typeface="Play"/>
              <a:ea typeface="Play"/>
              <a:cs typeface="Play"/>
              <a:sym typeface="Play"/>
            </a:endParaRPr>
          </a:p>
        </p:txBody>
      </p:sp>
      <p:sp>
        <p:nvSpPr>
          <p:cNvPr id="118" name="Google Shape;118;p14"/>
          <p:cNvSpPr/>
          <p:nvPr/>
        </p:nvSpPr>
        <p:spPr>
          <a:xfrm>
            <a:off x="-190499" y="-13731230"/>
            <a:ext cx="12382499" cy="13716000"/>
          </a:xfrm>
          <a:prstGeom prst="rect">
            <a:avLst/>
          </a:prstGeom>
          <a:gradFill>
            <a:gsLst>
              <a:gs pos="0">
                <a:srgbClr val="002060"/>
              </a:gs>
              <a:gs pos="100000">
                <a:srgbClr val="00000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14"/>
          <p:cNvSpPr txBox="1"/>
          <p:nvPr/>
        </p:nvSpPr>
        <p:spPr>
          <a:xfrm>
            <a:off x="6768112" y="275941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3. Kết quả huấn luyện</a:t>
            </a:r>
            <a:endParaRPr sz="2000">
              <a:solidFill>
                <a:schemeClr val="dk1"/>
              </a:solidFill>
              <a:latin typeface="Play"/>
              <a:ea typeface="Play"/>
              <a:cs typeface="Play"/>
              <a:sym typeface="Play"/>
            </a:endParaRPr>
          </a:p>
        </p:txBody>
      </p:sp>
      <p:sp>
        <p:nvSpPr>
          <p:cNvPr id="120" name="Google Shape;120;p14"/>
          <p:cNvSpPr txBox="1"/>
          <p:nvPr/>
        </p:nvSpPr>
        <p:spPr>
          <a:xfrm>
            <a:off x="6749063" y="3428011"/>
            <a:ext cx="57001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Arial"/>
                <a:ea typeface="Arial"/>
                <a:cs typeface="Arial"/>
                <a:sym typeface="Arial"/>
              </a:rPr>
              <a:t>IV. Ứng dụng</a:t>
            </a:r>
            <a:endParaRPr b="1" sz="2000">
              <a:solidFill>
                <a:srgbClr val="214CCC"/>
              </a:solidFill>
              <a:latin typeface="Arial"/>
              <a:ea typeface="Arial"/>
              <a:cs typeface="Arial"/>
              <a:sym typeface="Arial"/>
            </a:endParaRPr>
          </a:p>
        </p:txBody>
      </p:sp>
      <p:sp>
        <p:nvSpPr>
          <p:cNvPr id="121" name="Google Shape;121;p14"/>
          <p:cNvSpPr txBox="1"/>
          <p:nvPr/>
        </p:nvSpPr>
        <p:spPr>
          <a:xfrm>
            <a:off x="300638" y="1823484"/>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1. Lý do chọn đề tài</a:t>
            </a:r>
            <a:endParaRPr sz="2000">
              <a:solidFill>
                <a:schemeClr val="dk1"/>
              </a:solidFill>
              <a:latin typeface="Play"/>
              <a:ea typeface="Play"/>
              <a:cs typeface="Play"/>
              <a:sym typeface="Play"/>
            </a:endParaRPr>
          </a:p>
        </p:txBody>
      </p:sp>
      <p:sp>
        <p:nvSpPr>
          <p:cNvPr id="122" name="Google Shape;122;p14"/>
          <p:cNvSpPr txBox="1"/>
          <p:nvPr/>
        </p:nvSpPr>
        <p:spPr>
          <a:xfrm>
            <a:off x="300638" y="2288568"/>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lay"/>
                <a:ea typeface="Play"/>
                <a:cs typeface="Play"/>
                <a:sym typeface="Play"/>
              </a:rPr>
              <a:t>2. Phát biểu bài toán</a:t>
            </a:r>
            <a:endParaRPr sz="2000">
              <a:solidFill>
                <a:schemeClr val="dk1"/>
              </a:solidFill>
              <a:latin typeface="Play"/>
              <a:ea typeface="Play"/>
              <a:cs typeface="Play"/>
              <a:sym typeface="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2"/>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448" name="Google Shape;448;p32"/>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49" name="Google Shape;449;p32"/>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450" name="Google Shape;450;p32"/>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451" name="Google Shape;451;p32"/>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52" name="Google Shape;452;p32"/>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453" name="Google Shape;453;p32"/>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454" name="Google Shape;454;p32"/>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455" name="Google Shape;455;p32"/>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KNN + LBP</a:t>
            </a:r>
            <a:endParaRPr b="1" sz="2000">
              <a:solidFill>
                <a:schemeClr val="dk1"/>
              </a:solidFill>
              <a:latin typeface="Play"/>
              <a:ea typeface="Play"/>
              <a:cs typeface="Play"/>
              <a:sym typeface="Play"/>
            </a:endParaRPr>
          </a:p>
        </p:txBody>
      </p:sp>
      <p:sp>
        <p:nvSpPr>
          <p:cNvPr id="456" name="Google Shape;456;p32"/>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457" name="Google Shape;457;p32"/>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458" name="Google Shape;458;p32"/>
          <p:cNvSpPr txBox="1"/>
          <p:nvPr/>
        </p:nvSpPr>
        <p:spPr>
          <a:xfrm>
            <a:off x="899525" y="2154400"/>
            <a:ext cx="5396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1 đúng, bộ tham số 2 sai</a:t>
            </a:r>
            <a:endParaRPr/>
          </a:p>
        </p:txBody>
      </p:sp>
      <p:pic>
        <p:nvPicPr>
          <p:cNvPr id="459" name="Google Shape;459;p32"/>
          <p:cNvPicPr preferRelativeResize="0"/>
          <p:nvPr/>
        </p:nvPicPr>
        <p:blipFill rotWithShape="1">
          <a:blip r:embed="rId4">
            <a:alphaModFix/>
          </a:blip>
          <a:srcRect b="0" l="0" r="0" t="0"/>
          <a:stretch/>
        </p:blipFill>
        <p:spPr>
          <a:xfrm>
            <a:off x="1135793" y="2772581"/>
            <a:ext cx="2562583" cy="2943636"/>
          </a:xfrm>
          <a:prstGeom prst="rect">
            <a:avLst/>
          </a:prstGeom>
          <a:noFill/>
          <a:ln>
            <a:noFill/>
          </a:ln>
        </p:spPr>
      </p:pic>
      <p:pic>
        <p:nvPicPr>
          <p:cNvPr id="460" name="Google Shape;460;p32"/>
          <p:cNvPicPr preferRelativeResize="0"/>
          <p:nvPr/>
        </p:nvPicPr>
        <p:blipFill rotWithShape="1">
          <a:blip r:embed="rId5">
            <a:alphaModFix/>
          </a:blip>
          <a:srcRect b="0" l="0" r="0" t="0"/>
          <a:stretch/>
        </p:blipFill>
        <p:spPr>
          <a:xfrm>
            <a:off x="4833762" y="2724951"/>
            <a:ext cx="2524477" cy="3038899"/>
          </a:xfrm>
          <a:prstGeom prst="rect">
            <a:avLst/>
          </a:prstGeom>
          <a:noFill/>
          <a:ln>
            <a:noFill/>
          </a:ln>
        </p:spPr>
      </p:pic>
      <p:pic>
        <p:nvPicPr>
          <p:cNvPr id="461" name="Google Shape;461;p32"/>
          <p:cNvPicPr preferRelativeResize="0"/>
          <p:nvPr/>
        </p:nvPicPr>
        <p:blipFill rotWithShape="1">
          <a:blip r:embed="rId6">
            <a:alphaModFix/>
          </a:blip>
          <a:srcRect b="0" l="0" r="0" t="0"/>
          <a:stretch/>
        </p:blipFill>
        <p:spPr>
          <a:xfrm>
            <a:off x="8924924" y="2734476"/>
            <a:ext cx="2514951" cy="29817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3"/>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467" name="Google Shape;467;p33"/>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68" name="Google Shape;468;p33"/>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469" name="Google Shape;469;p33"/>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470" name="Google Shape;470;p33"/>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71" name="Google Shape;471;p33"/>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472" name="Google Shape;472;p33"/>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473" name="Google Shape;473;p33"/>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474" name="Google Shape;474;p33"/>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KNN + LBP</a:t>
            </a:r>
            <a:endParaRPr b="1" sz="2000">
              <a:solidFill>
                <a:schemeClr val="dk1"/>
              </a:solidFill>
              <a:latin typeface="Play"/>
              <a:ea typeface="Play"/>
              <a:cs typeface="Play"/>
              <a:sym typeface="Play"/>
            </a:endParaRPr>
          </a:p>
        </p:txBody>
      </p:sp>
      <p:sp>
        <p:nvSpPr>
          <p:cNvPr id="475" name="Google Shape;475;p33"/>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476" name="Google Shape;476;p33"/>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477" name="Google Shape;477;p33"/>
          <p:cNvSpPr txBox="1"/>
          <p:nvPr/>
        </p:nvSpPr>
        <p:spPr>
          <a:xfrm>
            <a:off x="899525" y="2154400"/>
            <a:ext cx="5542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2 đúng, bộ tham số 1 sai</a:t>
            </a:r>
            <a:endParaRPr/>
          </a:p>
        </p:txBody>
      </p:sp>
      <p:pic>
        <p:nvPicPr>
          <p:cNvPr id="478" name="Google Shape;478;p33"/>
          <p:cNvPicPr preferRelativeResize="0"/>
          <p:nvPr/>
        </p:nvPicPr>
        <p:blipFill rotWithShape="1">
          <a:blip r:embed="rId4">
            <a:alphaModFix/>
          </a:blip>
          <a:srcRect b="0" l="0" r="0" t="0"/>
          <a:stretch/>
        </p:blipFill>
        <p:spPr>
          <a:xfrm>
            <a:off x="1139700" y="2786871"/>
            <a:ext cx="2495898" cy="2934109"/>
          </a:xfrm>
          <a:prstGeom prst="rect">
            <a:avLst/>
          </a:prstGeom>
          <a:noFill/>
          <a:ln>
            <a:noFill/>
          </a:ln>
        </p:spPr>
      </p:pic>
      <p:pic>
        <p:nvPicPr>
          <p:cNvPr id="479" name="Google Shape;479;p33"/>
          <p:cNvPicPr preferRelativeResize="0"/>
          <p:nvPr/>
        </p:nvPicPr>
        <p:blipFill rotWithShape="1">
          <a:blip r:embed="rId5">
            <a:alphaModFix/>
          </a:blip>
          <a:srcRect b="0" l="0" r="0" t="0"/>
          <a:stretch/>
        </p:blipFill>
        <p:spPr>
          <a:xfrm>
            <a:off x="4864445" y="2710659"/>
            <a:ext cx="2610214" cy="3086531"/>
          </a:xfrm>
          <a:prstGeom prst="rect">
            <a:avLst/>
          </a:prstGeom>
          <a:noFill/>
          <a:ln>
            <a:noFill/>
          </a:ln>
        </p:spPr>
      </p:pic>
      <p:pic>
        <p:nvPicPr>
          <p:cNvPr id="480" name="Google Shape;480;p33"/>
          <p:cNvPicPr preferRelativeResize="0"/>
          <p:nvPr/>
        </p:nvPicPr>
        <p:blipFill rotWithShape="1">
          <a:blip r:embed="rId6">
            <a:alphaModFix/>
          </a:blip>
          <a:srcRect b="0" l="0" r="0" t="0"/>
          <a:stretch/>
        </p:blipFill>
        <p:spPr>
          <a:xfrm>
            <a:off x="9043640" y="2647931"/>
            <a:ext cx="2476846" cy="30674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4"/>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486" name="Google Shape;486;p34"/>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87" name="Google Shape;487;p34"/>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488" name="Google Shape;488;p34"/>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489" name="Google Shape;489;p34"/>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490" name="Google Shape;490;p34"/>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491" name="Google Shape;491;p34"/>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492" name="Google Shape;492;p34"/>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493" name="Google Shape;493;p34"/>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KNN + LBP</a:t>
            </a:r>
            <a:endParaRPr b="1" sz="2000">
              <a:solidFill>
                <a:schemeClr val="dk1"/>
              </a:solidFill>
              <a:latin typeface="Play"/>
              <a:ea typeface="Play"/>
              <a:cs typeface="Play"/>
              <a:sym typeface="Play"/>
            </a:endParaRPr>
          </a:p>
        </p:txBody>
      </p:sp>
      <p:sp>
        <p:nvSpPr>
          <p:cNvPr id="494" name="Google Shape;494;p34"/>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495" name="Google Shape;495;p34"/>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496" name="Google Shape;496;p34"/>
          <p:cNvSpPr txBox="1"/>
          <p:nvPr/>
        </p:nvSpPr>
        <p:spPr>
          <a:xfrm>
            <a:off x="899523" y="2154392"/>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cả 2 bộ tham số đều sai</a:t>
            </a:r>
            <a:endParaRPr/>
          </a:p>
        </p:txBody>
      </p:sp>
      <p:pic>
        <p:nvPicPr>
          <p:cNvPr id="497" name="Google Shape;497;p34"/>
          <p:cNvPicPr preferRelativeResize="0"/>
          <p:nvPr/>
        </p:nvPicPr>
        <p:blipFill rotWithShape="1">
          <a:blip r:embed="rId4">
            <a:alphaModFix/>
          </a:blip>
          <a:srcRect b="0" l="0" r="0" t="0"/>
          <a:stretch/>
        </p:blipFill>
        <p:spPr>
          <a:xfrm>
            <a:off x="983951" y="2782108"/>
            <a:ext cx="2372056" cy="2943636"/>
          </a:xfrm>
          <a:prstGeom prst="rect">
            <a:avLst/>
          </a:prstGeom>
          <a:noFill/>
          <a:ln>
            <a:noFill/>
          </a:ln>
        </p:spPr>
      </p:pic>
      <p:pic>
        <p:nvPicPr>
          <p:cNvPr id="498" name="Google Shape;498;p34"/>
          <p:cNvPicPr preferRelativeResize="0"/>
          <p:nvPr/>
        </p:nvPicPr>
        <p:blipFill rotWithShape="1">
          <a:blip r:embed="rId5">
            <a:alphaModFix/>
          </a:blip>
          <a:srcRect b="0" l="0" r="0" t="0"/>
          <a:stretch/>
        </p:blipFill>
        <p:spPr>
          <a:xfrm>
            <a:off x="4946039" y="2672556"/>
            <a:ext cx="2410161" cy="3019846"/>
          </a:xfrm>
          <a:prstGeom prst="rect">
            <a:avLst/>
          </a:prstGeom>
          <a:noFill/>
          <a:ln>
            <a:noFill/>
          </a:ln>
        </p:spPr>
      </p:pic>
      <p:pic>
        <p:nvPicPr>
          <p:cNvPr id="499" name="Google Shape;499;p34"/>
          <p:cNvPicPr preferRelativeResize="0"/>
          <p:nvPr/>
        </p:nvPicPr>
        <p:blipFill rotWithShape="1">
          <a:blip r:embed="rId6">
            <a:alphaModFix/>
          </a:blip>
          <a:srcRect b="0" l="0" r="0" t="0"/>
          <a:stretch/>
        </p:blipFill>
        <p:spPr>
          <a:xfrm>
            <a:off x="8946232" y="2701135"/>
            <a:ext cx="2495898" cy="29912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5"/>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05" name="Google Shape;505;p35"/>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6" name="Google Shape;506;p35"/>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507" name="Google Shape;507;p35"/>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508" name="Google Shape;508;p35"/>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9" name="Google Shape;509;p35"/>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510" name="Google Shape;510;p35"/>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511" name="Google Shape;511;p35"/>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512" name="Google Shape;512;p35"/>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2. KNN + SIFT</a:t>
            </a:r>
            <a:endParaRPr b="1" sz="2000">
              <a:solidFill>
                <a:schemeClr val="dk1"/>
              </a:solidFill>
              <a:latin typeface="Play"/>
              <a:ea typeface="Play"/>
              <a:cs typeface="Play"/>
              <a:sym typeface="Play"/>
            </a:endParaRPr>
          </a:p>
        </p:txBody>
      </p:sp>
      <p:sp>
        <p:nvSpPr>
          <p:cNvPr id="513" name="Google Shape;513;p35"/>
          <p:cNvSpPr txBox="1"/>
          <p:nvPr/>
        </p:nvSpPr>
        <p:spPr>
          <a:xfrm>
            <a:off x="895099" y="2725563"/>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vocab_size = 100</a:t>
            </a:r>
            <a:endParaRPr/>
          </a:p>
        </p:txBody>
      </p:sp>
      <p:sp>
        <p:nvSpPr>
          <p:cNvPr id="514" name="Google Shape;514;p35"/>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515" name="Google Shape;515;p35"/>
          <p:cNvSpPr txBox="1"/>
          <p:nvPr/>
        </p:nvSpPr>
        <p:spPr>
          <a:xfrm>
            <a:off x="895099" y="4467996"/>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n_neighbors =  5</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weights = distance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metric = manhattan</a:t>
            </a:r>
            <a:endParaRPr sz="1800">
              <a:solidFill>
                <a:schemeClr val="dk1"/>
              </a:solidFill>
              <a:latin typeface="Arial"/>
              <a:ea typeface="Arial"/>
              <a:cs typeface="Arial"/>
              <a:sym typeface="Arial"/>
            </a:endParaRPr>
          </a:p>
        </p:txBody>
      </p:sp>
      <p:sp>
        <p:nvSpPr>
          <p:cNvPr id="516" name="Google Shape;516;p35"/>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Đặc trưng SIFT</a:t>
            </a:r>
            <a:endParaRPr/>
          </a:p>
        </p:txBody>
      </p:sp>
      <p:sp>
        <p:nvSpPr>
          <p:cNvPr id="517" name="Google Shape;517;p35"/>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Mô hình KNN</a:t>
            </a:r>
            <a:endParaRPr/>
          </a:p>
        </p:txBody>
      </p:sp>
      <p:sp>
        <p:nvSpPr>
          <p:cNvPr id="518" name="Google Shape;518;p35"/>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Bộ tham số 1</a:t>
            </a:r>
            <a:endParaRPr/>
          </a:p>
        </p:txBody>
      </p:sp>
      <p:sp>
        <p:nvSpPr>
          <p:cNvPr id="519" name="Google Shape;519;p35"/>
          <p:cNvSpPr txBox="1"/>
          <p:nvPr/>
        </p:nvSpPr>
        <p:spPr>
          <a:xfrm>
            <a:off x="4912538" y="4924520"/>
            <a:ext cx="60064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vocab_size = 100: SIFT đặc trưng chi tiết, KNN với n_neighbors = 5 học ổn, F1-score cao cho hầu hết lớp</a:t>
            </a:r>
            <a:endParaRPr sz="1800">
              <a:solidFill>
                <a:schemeClr val="dk1"/>
              </a:solidFill>
              <a:latin typeface="Arial"/>
              <a:ea typeface="Arial"/>
              <a:cs typeface="Arial"/>
              <a:sym typeface="Arial"/>
            </a:endParaRPr>
          </a:p>
        </p:txBody>
      </p:sp>
      <p:sp>
        <p:nvSpPr>
          <p:cNvPr id="520" name="Google Shape;520;p35"/>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table with numbers and a few words&#10;&#10;AI-generated content may be incorrect." id="521" name="Google Shape;521;p35"/>
          <p:cNvPicPr preferRelativeResize="0"/>
          <p:nvPr/>
        </p:nvPicPr>
        <p:blipFill rotWithShape="1">
          <a:blip r:embed="rId4">
            <a:alphaModFix/>
          </a:blip>
          <a:srcRect b="0" l="0" r="0" t="0"/>
          <a:stretch/>
        </p:blipFill>
        <p:spPr>
          <a:xfrm>
            <a:off x="4995401" y="1770625"/>
            <a:ext cx="5577205" cy="28746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6"/>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27" name="Google Shape;527;p36"/>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8" name="Google Shape;528;p36"/>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529" name="Google Shape;529;p36"/>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530" name="Google Shape;530;p36"/>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1" name="Google Shape;531;p36"/>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532" name="Google Shape;532;p36"/>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533" name="Google Shape;533;p36"/>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534" name="Google Shape;534;p36"/>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2. KNN + SIFT</a:t>
            </a:r>
            <a:endParaRPr b="1" sz="2000">
              <a:solidFill>
                <a:schemeClr val="dk1"/>
              </a:solidFill>
              <a:latin typeface="Play"/>
              <a:ea typeface="Play"/>
              <a:cs typeface="Play"/>
              <a:sym typeface="Play"/>
            </a:endParaRPr>
          </a:p>
        </p:txBody>
      </p:sp>
      <p:sp>
        <p:nvSpPr>
          <p:cNvPr id="535" name="Google Shape;535;p36"/>
          <p:cNvSpPr txBox="1"/>
          <p:nvPr/>
        </p:nvSpPr>
        <p:spPr>
          <a:xfrm>
            <a:off x="895099" y="2725563"/>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200</a:t>
            </a:r>
            <a:endParaRPr/>
          </a:p>
        </p:txBody>
      </p:sp>
      <p:sp>
        <p:nvSpPr>
          <p:cNvPr id="536" name="Google Shape;536;p36"/>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537" name="Google Shape;537;p36"/>
          <p:cNvSpPr txBox="1"/>
          <p:nvPr/>
        </p:nvSpPr>
        <p:spPr>
          <a:xfrm>
            <a:off x="895099" y="4467996"/>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n_neighbors =  14</a:t>
            </a:r>
            <a:endParaRPr sz="1800">
              <a:solidFill>
                <a:schemeClr val="dk1"/>
              </a:solidFill>
              <a:latin typeface="Play"/>
              <a:ea typeface="Play"/>
              <a:cs typeface="Play"/>
              <a:sym typeface="Play"/>
            </a:endParaRPr>
          </a:p>
          <a:p>
            <a:pPr indent="0" lvl="0" marL="0" marR="0" rtl="0" algn="l">
              <a:spcBef>
                <a:spcPts val="0"/>
              </a:spcBef>
              <a:spcAft>
                <a:spcPts val="0"/>
              </a:spcAft>
              <a:buNone/>
            </a:pPr>
            <a:r>
              <a:rPr lang="en-US" sz="1800">
                <a:solidFill>
                  <a:schemeClr val="dk1"/>
                </a:solidFill>
                <a:latin typeface="Play"/>
                <a:ea typeface="Play"/>
                <a:cs typeface="Play"/>
                <a:sym typeface="Play"/>
              </a:rPr>
              <a:t>weights = distance</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metric = manhattan</a:t>
            </a:r>
            <a:endParaRPr sz="1800">
              <a:solidFill>
                <a:schemeClr val="dk1"/>
              </a:solidFill>
              <a:latin typeface="Play"/>
              <a:ea typeface="Play"/>
              <a:cs typeface="Play"/>
              <a:sym typeface="Play"/>
            </a:endParaRPr>
          </a:p>
        </p:txBody>
      </p:sp>
      <p:sp>
        <p:nvSpPr>
          <p:cNvPr id="538" name="Google Shape;538;p36"/>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Đặc trưng SIFT</a:t>
            </a:r>
            <a:endParaRPr/>
          </a:p>
        </p:txBody>
      </p:sp>
      <p:sp>
        <p:nvSpPr>
          <p:cNvPr id="539" name="Google Shape;539;p36"/>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KNN</a:t>
            </a:r>
            <a:endParaRPr/>
          </a:p>
        </p:txBody>
      </p:sp>
      <p:sp>
        <p:nvSpPr>
          <p:cNvPr id="540" name="Google Shape;540;p36"/>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2</a:t>
            </a:r>
            <a:endParaRPr/>
          </a:p>
        </p:txBody>
      </p:sp>
      <p:sp>
        <p:nvSpPr>
          <p:cNvPr id="541" name="Google Shape;541;p36"/>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200: Tăng n_neighbors lên 14, KNN mượt hơn, một số lớp F1-score giảm, model nhấn mạnh smoothing hơn chi tiết</a:t>
            </a:r>
            <a:endParaRPr sz="1800">
              <a:solidFill>
                <a:schemeClr val="dk1"/>
              </a:solidFill>
              <a:latin typeface="Play"/>
              <a:ea typeface="Play"/>
              <a:cs typeface="Play"/>
              <a:sym typeface="Play"/>
            </a:endParaRPr>
          </a:p>
        </p:txBody>
      </p:sp>
      <p:sp>
        <p:nvSpPr>
          <p:cNvPr id="542" name="Google Shape;542;p36"/>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table with numbers and a few letters&#10;&#10;AI-generated content may be incorrect." id="543" name="Google Shape;543;p36"/>
          <p:cNvPicPr preferRelativeResize="0"/>
          <p:nvPr/>
        </p:nvPicPr>
        <p:blipFill rotWithShape="1">
          <a:blip r:embed="rId4">
            <a:alphaModFix/>
          </a:blip>
          <a:srcRect b="0" l="0" r="0" t="0"/>
          <a:stretch/>
        </p:blipFill>
        <p:spPr>
          <a:xfrm>
            <a:off x="4995401" y="1776160"/>
            <a:ext cx="5577205" cy="29483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7"/>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549" name="Google Shape;549;p37"/>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550" name="Google Shape;550;p37"/>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551" name="Google Shape;551;p37"/>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552" name="Google Shape;552;p37"/>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553" name="Google Shape;553;p37"/>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554" name="Google Shape;554;p37"/>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555" name="Google Shape;555;p37"/>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556" name="Google Shape;556;p37"/>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2. KNN + SIFT</a:t>
            </a:r>
            <a:endParaRPr/>
          </a:p>
        </p:txBody>
      </p:sp>
      <p:sp>
        <p:nvSpPr>
          <p:cNvPr id="557" name="Google Shape;557;p37"/>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558" name="Google Shape;558;p37"/>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559" name="Google Shape;559;p37"/>
          <p:cNvSpPr txBox="1"/>
          <p:nvPr/>
        </p:nvSpPr>
        <p:spPr>
          <a:xfrm>
            <a:off x="899525" y="2154400"/>
            <a:ext cx="542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1 đúng, bộ tham số 2 sai</a:t>
            </a:r>
            <a:endParaRPr/>
          </a:p>
        </p:txBody>
      </p:sp>
      <p:pic>
        <p:nvPicPr>
          <p:cNvPr id="560" name="Google Shape;560;p37"/>
          <p:cNvPicPr preferRelativeResize="0"/>
          <p:nvPr/>
        </p:nvPicPr>
        <p:blipFill rotWithShape="1">
          <a:blip r:embed="rId4">
            <a:alphaModFix/>
          </a:blip>
          <a:srcRect b="0" l="0" r="0" t="0"/>
          <a:stretch/>
        </p:blipFill>
        <p:spPr>
          <a:xfrm>
            <a:off x="1028400" y="2777345"/>
            <a:ext cx="2400635" cy="2953162"/>
          </a:xfrm>
          <a:prstGeom prst="rect">
            <a:avLst/>
          </a:prstGeom>
          <a:noFill/>
          <a:ln>
            <a:noFill/>
          </a:ln>
        </p:spPr>
      </p:pic>
      <p:pic>
        <p:nvPicPr>
          <p:cNvPr id="561" name="Google Shape;561;p37"/>
          <p:cNvPicPr preferRelativeResize="0"/>
          <p:nvPr/>
        </p:nvPicPr>
        <p:blipFill rotWithShape="1">
          <a:blip r:embed="rId5">
            <a:alphaModFix/>
          </a:blip>
          <a:srcRect b="0" l="0" r="0" t="0"/>
          <a:stretch/>
        </p:blipFill>
        <p:spPr>
          <a:xfrm>
            <a:off x="4971899" y="2683223"/>
            <a:ext cx="2410161" cy="3057952"/>
          </a:xfrm>
          <a:prstGeom prst="rect">
            <a:avLst/>
          </a:prstGeom>
          <a:noFill/>
          <a:ln>
            <a:noFill/>
          </a:ln>
        </p:spPr>
      </p:pic>
      <p:pic>
        <p:nvPicPr>
          <p:cNvPr id="562" name="Google Shape;562;p37"/>
          <p:cNvPicPr preferRelativeResize="0"/>
          <p:nvPr/>
        </p:nvPicPr>
        <p:blipFill rotWithShape="1">
          <a:blip r:embed="rId6">
            <a:alphaModFix/>
          </a:blip>
          <a:srcRect b="0" l="0" r="0" t="0"/>
          <a:stretch/>
        </p:blipFill>
        <p:spPr>
          <a:xfrm>
            <a:off x="8924924" y="2672555"/>
            <a:ext cx="2438740" cy="30103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8"/>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568" name="Google Shape;568;p38"/>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569" name="Google Shape;569;p38"/>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570" name="Google Shape;570;p38"/>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571" name="Google Shape;571;p38"/>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572" name="Google Shape;572;p38"/>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573" name="Google Shape;573;p38"/>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574" name="Google Shape;574;p38"/>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575" name="Google Shape;575;p38"/>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2. KNN + SIFT</a:t>
            </a:r>
            <a:endParaRPr/>
          </a:p>
        </p:txBody>
      </p:sp>
      <p:sp>
        <p:nvSpPr>
          <p:cNvPr id="576" name="Google Shape;576;p38"/>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577" name="Google Shape;577;p38"/>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578" name="Google Shape;578;p38"/>
          <p:cNvSpPr txBox="1"/>
          <p:nvPr/>
        </p:nvSpPr>
        <p:spPr>
          <a:xfrm>
            <a:off x="899525" y="2154400"/>
            <a:ext cx="6000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2 đúng, bộ tham số 1 sai</a:t>
            </a:r>
            <a:endParaRPr/>
          </a:p>
        </p:txBody>
      </p:sp>
      <p:pic>
        <p:nvPicPr>
          <p:cNvPr id="579" name="Google Shape;579;p38"/>
          <p:cNvPicPr preferRelativeResize="0"/>
          <p:nvPr/>
        </p:nvPicPr>
        <p:blipFill rotWithShape="1">
          <a:blip r:embed="rId4">
            <a:alphaModFix/>
          </a:blip>
          <a:srcRect b="0" l="0" r="0" t="0"/>
          <a:stretch/>
        </p:blipFill>
        <p:spPr>
          <a:xfrm>
            <a:off x="1135793" y="2664320"/>
            <a:ext cx="2514951" cy="2962688"/>
          </a:xfrm>
          <a:prstGeom prst="rect">
            <a:avLst/>
          </a:prstGeom>
          <a:noFill/>
          <a:ln>
            <a:noFill/>
          </a:ln>
        </p:spPr>
      </p:pic>
      <p:pic>
        <p:nvPicPr>
          <p:cNvPr id="580" name="Google Shape;580;p38"/>
          <p:cNvPicPr preferRelativeResize="0"/>
          <p:nvPr/>
        </p:nvPicPr>
        <p:blipFill rotWithShape="1">
          <a:blip r:embed="rId5">
            <a:alphaModFix/>
          </a:blip>
          <a:srcRect b="0" l="0" r="0" t="0"/>
          <a:stretch/>
        </p:blipFill>
        <p:spPr>
          <a:xfrm>
            <a:off x="4857577" y="2573627"/>
            <a:ext cx="2476846" cy="3057952"/>
          </a:xfrm>
          <a:prstGeom prst="rect">
            <a:avLst/>
          </a:prstGeom>
          <a:noFill/>
          <a:ln>
            <a:noFill/>
          </a:ln>
        </p:spPr>
      </p:pic>
      <p:pic>
        <p:nvPicPr>
          <p:cNvPr id="581" name="Google Shape;581;p38"/>
          <p:cNvPicPr preferRelativeResize="0"/>
          <p:nvPr/>
        </p:nvPicPr>
        <p:blipFill rotWithShape="1">
          <a:blip r:embed="rId6">
            <a:alphaModFix/>
          </a:blip>
          <a:srcRect b="0" l="0" r="0" t="0"/>
          <a:stretch/>
        </p:blipFill>
        <p:spPr>
          <a:xfrm>
            <a:off x="8761127" y="2523724"/>
            <a:ext cx="2534004" cy="30960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9"/>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587" name="Google Shape;587;p39"/>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588" name="Google Shape;588;p39"/>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589" name="Google Shape;589;p39"/>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590" name="Google Shape;590;p39"/>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591" name="Google Shape;591;p39"/>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592" name="Google Shape;592;p39"/>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593" name="Google Shape;593;p39"/>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594" name="Google Shape;594;p39"/>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2. KNN + SIFT</a:t>
            </a:r>
            <a:endParaRPr/>
          </a:p>
        </p:txBody>
      </p:sp>
      <p:sp>
        <p:nvSpPr>
          <p:cNvPr id="595" name="Google Shape;595;p39"/>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596" name="Google Shape;596;p39"/>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597" name="Google Shape;597;p39"/>
          <p:cNvSpPr txBox="1"/>
          <p:nvPr/>
        </p:nvSpPr>
        <p:spPr>
          <a:xfrm>
            <a:off x="899523" y="2154392"/>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cả 2 bộ tham số đều sai</a:t>
            </a:r>
            <a:endParaRPr/>
          </a:p>
        </p:txBody>
      </p:sp>
      <p:pic>
        <p:nvPicPr>
          <p:cNvPr id="598" name="Google Shape;598;p39"/>
          <p:cNvPicPr preferRelativeResize="0"/>
          <p:nvPr/>
        </p:nvPicPr>
        <p:blipFill rotWithShape="1">
          <a:blip r:embed="rId4">
            <a:alphaModFix/>
          </a:blip>
          <a:srcRect b="0" l="0" r="0" t="0"/>
          <a:stretch/>
        </p:blipFill>
        <p:spPr>
          <a:xfrm>
            <a:off x="1222295" y="2893056"/>
            <a:ext cx="2438740" cy="2943636"/>
          </a:xfrm>
          <a:prstGeom prst="rect">
            <a:avLst/>
          </a:prstGeom>
          <a:noFill/>
          <a:ln>
            <a:noFill/>
          </a:ln>
        </p:spPr>
      </p:pic>
      <p:pic>
        <p:nvPicPr>
          <p:cNvPr id="599" name="Google Shape;599;p39"/>
          <p:cNvPicPr preferRelativeResize="0"/>
          <p:nvPr/>
        </p:nvPicPr>
        <p:blipFill rotWithShape="1">
          <a:blip r:embed="rId5">
            <a:alphaModFix/>
          </a:blip>
          <a:srcRect b="0" l="0" r="0" t="0"/>
          <a:stretch/>
        </p:blipFill>
        <p:spPr>
          <a:xfrm>
            <a:off x="4839132" y="2791849"/>
            <a:ext cx="2419688" cy="2981741"/>
          </a:xfrm>
          <a:prstGeom prst="rect">
            <a:avLst/>
          </a:prstGeom>
          <a:noFill/>
          <a:ln>
            <a:noFill/>
          </a:ln>
        </p:spPr>
      </p:pic>
      <p:pic>
        <p:nvPicPr>
          <p:cNvPr id="600" name="Google Shape;600;p39"/>
          <p:cNvPicPr preferRelativeResize="0"/>
          <p:nvPr/>
        </p:nvPicPr>
        <p:blipFill rotWithShape="1">
          <a:blip r:embed="rId6">
            <a:alphaModFix/>
          </a:blip>
          <a:srcRect b="0" l="0" r="0" t="0"/>
          <a:stretch/>
        </p:blipFill>
        <p:spPr>
          <a:xfrm>
            <a:off x="8565972" y="2687059"/>
            <a:ext cx="2524477" cy="30865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0"/>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606" name="Google Shape;606;p40"/>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7" name="Google Shape;607;p40"/>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a:p>
        </p:txBody>
      </p:sp>
      <p:sp>
        <p:nvSpPr>
          <p:cNvPr id="608" name="Google Shape;608;p40"/>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609" name="Google Shape;609;p40"/>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0" name="Google Shape;610;p40"/>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sp>
        <p:nvSpPr>
          <p:cNvPr id="611" name="Google Shape;611;p40"/>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Arial"/>
                <a:ea typeface="Arial"/>
                <a:cs typeface="Arial"/>
                <a:sym typeface="Arial"/>
              </a:rPr>
              <a:t>III. Thực nghiệm</a:t>
            </a:r>
            <a:endParaRPr b="1" sz="2000">
              <a:solidFill>
                <a:srgbClr val="214CCC"/>
              </a:solidFill>
              <a:latin typeface="Arial"/>
              <a:ea typeface="Arial"/>
              <a:cs typeface="Arial"/>
              <a:sym typeface="Arial"/>
            </a:endParaRPr>
          </a:p>
        </p:txBody>
      </p:sp>
      <p:sp>
        <p:nvSpPr>
          <p:cNvPr id="612" name="Google Shape;612;p40"/>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Kết quả huấn luyện</a:t>
            </a:r>
            <a:endParaRPr b="1" sz="2000">
              <a:solidFill>
                <a:schemeClr val="dk1"/>
              </a:solidFill>
              <a:latin typeface="Arial"/>
              <a:ea typeface="Arial"/>
              <a:cs typeface="Arial"/>
              <a:sym typeface="Arial"/>
            </a:endParaRPr>
          </a:p>
        </p:txBody>
      </p:sp>
      <p:sp>
        <p:nvSpPr>
          <p:cNvPr id="613" name="Google Shape;613;p40"/>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 RF + LBP</a:t>
            </a:r>
            <a:endParaRPr b="1" sz="2000">
              <a:solidFill>
                <a:schemeClr val="dk1"/>
              </a:solidFill>
              <a:latin typeface="Arial"/>
              <a:ea typeface="Arial"/>
              <a:cs typeface="Arial"/>
              <a:sym typeface="Arial"/>
            </a:endParaRPr>
          </a:p>
        </p:txBody>
      </p:sp>
      <p:sp>
        <p:nvSpPr>
          <p:cNvPr id="614" name="Google Shape;614;p40"/>
          <p:cNvSpPr txBox="1"/>
          <p:nvPr/>
        </p:nvSpPr>
        <p:spPr>
          <a:xfrm>
            <a:off x="895099" y="2725563"/>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radius = 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n_point = 8 x radius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method = default</a:t>
            </a:r>
            <a:endParaRPr/>
          </a:p>
        </p:txBody>
      </p:sp>
      <p:sp>
        <p:nvSpPr>
          <p:cNvPr id="615" name="Google Shape;615;p40"/>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616" name="Google Shape;616;p40"/>
          <p:cNvSpPr txBox="1"/>
          <p:nvPr/>
        </p:nvSpPr>
        <p:spPr>
          <a:xfrm>
            <a:off x="895099" y="4467996"/>
            <a:ext cx="489039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n_estimators =  258</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max_depth = 24</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min_samples_split = 2</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min_samples_leaf = 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max_features = sqrt</a:t>
            </a:r>
            <a:endParaRPr/>
          </a:p>
        </p:txBody>
      </p:sp>
      <p:sp>
        <p:nvSpPr>
          <p:cNvPr id="617" name="Google Shape;617;p40"/>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Đặc trưng LBP</a:t>
            </a:r>
            <a:endParaRPr/>
          </a:p>
        </p:txBody>
      </p:sp>
      <p:sp>
        <p:nvSpPr>
          <p:cNvPr id="618" name="Google Shape;618;p40"/>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Mô hình RF</a:t>
            </a:r>
            <a:endParaRPr/>
          </a:p>
        </p:txBody>
      </p:sp>
      <p:sp>
        <p:nvSpPr>
          <p:cNvPr id="619" name="Google Shape;619;p40"/>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Bộ tham số 1</a:t>
            </a:r>
            <a:endParaRPr/>
          </a:p>
        </p:txBody>
      </p:sp>
      <p:sp>
        <p:nvSpPr>
          <p:cNvPr id="620" name="Google Shape;620;p40"/>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LBP default: Đạt hiệu quả tối ưu nhờ cung cấp đầy đủ 256 đặc trưng cho Random Forest, giúp mô hình khai thác triệt để thông tin chi tiết và đạt điểm tuyệt đối ở lớp Rolled-in_scale</a:t>
            </a:r>
            <a:endParaRPr sz="1800">
              <a:solidFill>
                <a:schemeClr val="dk1"/>
              </a:solidFill>
              <a:latin typeface="Arial"/>
              <a:ea typeface="Arial"/>
              <a:cs typeface="Arial"/>
              <a:sym typeface="Arial"/>
            </a:endParaRPr>
          </a:p>
        </p:txBody>
      </p:sp>
      <p:sp>
        <p:nvSpPr>
          <p:cNvPr id="621" name="Google Shape;621;p40"/>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table with numbers and a few words&#10;&#10;AI-generated content may be incorrect." id="622" name="Google Shape;622;p40"/>
          <p:cNvPicPr preferRelativeResize="0"/>
          <p:nvPr/>
        </p:nvPicPr>
        <p:blipFill rotWithShape="1">
          <a:blip r:embed="rId4">
            <a:alphaModFix/>
          </a:blip>
          <a:srcRect b="0" l="0" r="0" t="0"/>
          <a:stretch/>
        </p:blipFill>
        <p:spPr>
          <a:xfrm>
            <a:off x="4995401" y="1770625"/>
            <a:ext cx="5577205" cy="28263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1"/>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628" name="Google Shape;628;p41"/>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629" name="Google Shape;629;p41"/>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630" name="Google Shape;630;p41"/>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631" name="Google Shape;631;p41"/>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632" name="Google Shape;632;p41"/>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633" name="Google Shape;633;p41"/>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634" name="Google Shape;634;p41"/>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635" name="Google Shape;635;p41"/>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3. RF + LBP</a:t>
            </a:r>
            <a:endParaRPr b="1" sz="2000">
              <a:solidFill>
                <a:schemeClr val="dk1"/>
              </a:solidFill>
              <a:latin typeface="Play"/>
              <a:ea typeface="Play"/>
              <a:cs typeface="Play"/>
              <a:sym typeface="Play"/>
            </a:endParaRPr>
          </a:p>
        </p:txBody>
      </p:sp>
      <p:sp>
        <p:nvSpPr>
          <p:cNvPr id="636" name="Google Shape;636;p41"/>
          <p:cNvSpPr txBox="1"/>
          <p:nvPr/>
        </p:nvSpPr>
        <p:spPr>
          <a:xfrm>
            <a:off x="895099" y="2725563"/>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radius = 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n_point = 8 x radius</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method = uniform</a:t>
            </a:r>
            <a:endParaRPr sz="1800">
              <a:solidFill>
                <a:schemeClr val="dk1"/>
              </a:solidFill>
              <a:latin typeface="Play"/>
              <a:ea typeface="Play"/>
              <a:cs typeface="Play"/>
              <a:sym typeface="Play"/>
            </a:endParaRPr>
          </a:p>
        </p:txBody>
      </p:sp>
      <p:sp>
        <p:nvSpPr>
          <p:cNvPr id="637" name="Google Shape;637;p41"/>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638" name="Google Shape;638;p41"/>
          <p:cNvSpPr txBox="1"/>
          <p:nvPr/>
        </p:nvSpPr>
        <p:spPr>
          <a:xfrm>
            <a:off x="895099" y="4467996"/>
            <a:ext cx="489039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n_estimators =  50</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max_depth = 19</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min_samples_split = 4</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min_samples_leaf = 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max_features = log2</a:t>
            </a:r>
            <a:endParaRPr/>
          </a:p>
        </p:txBody>
      </p:sp>
      <p:sp>
        <p:nvSpPr>
          <p:cNvPr id="639" name="Google Shape;639;p41"/>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Đặc trưng LBP</a:t>
            </a:r>
            <a:endParaRPr/>
          </a:p>
        </p:txBody>
      </p:sp>
      <p:sp>
        <p:nvSpPr>
          <p:cNvPr id="640" name="Google Shape;640;p41"/>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RF</a:t>
            </a:r>
            <a:endParaRPr/>
          </a:p>
        </p:txBody>
      </p:sp>
      <p:sp>
        <p:nvSpPr>
          <p:cNvPr id="641" name="Google Shape;641;p41"/>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2</a:t>
            </a:r>
            <a:endParaRPr b="1" sz="1800">
              <a:solidFill>
                <a:schemeClr val="dk1"/>
              </a:solidFill>
              <a:latin typeface="Play"/>
              <a:ea typeface="Play"/>
              <a:cs typeface="Play"/>
              <a:sym typeface="Play"/>
            </a:endParaRPr>
          </a:p>
        </p:txBody>
      </p:sp>
      <p:sp>
        <p:nvSpPr>
          <p:cNvPr id="642" name="Google Shape;642;p41"/>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LBP uniform: Hiệu suất thấp hơn do quá trình giảm chiều dữ liệu gây mất mát thông tin quan trọng, khiến mô hình thiếu dữ kiện để phân tách chính xác các lỗi biên dạng phức tạp</a:t>
            </a:r>
            <a:endParaRPr sz="1800">
              <a:solidFill>
                <a:schemeClr val="dk1"/>
              </a:solidFill>
              <a:latin typeface="Play"/>
              <a:ea typeface="Play"/>
              <a:cs typeface="Play"/>
              <a:sym typeface="Play"/>
            </a:endParaRPr>
          </a:p>
        </p:txBody>
      </p:sp>
      <p:sp>
        <p:nvSpPr>
          <p:cNvPr id="643" name="Google Shape;643;p41"/>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A table with numbers and a few words&#10;&#10;AI-generated content may be incorrect." id="644" name="Google Shape;644;p41"/>
          <p:cNvPicPr preferRelativeResize="0"/>
          <p:nvPr/>
        </p:nvPicPr>
        <p:blipFill rotWithShape="1">
          <a:blip r:embed="rId4">
            <a:alphaModFix/>
          </a:blip>
          <a:srcRect b="0" l="0" r="0" t="0"/>
          <a:stretch/>
        </p:blipFill>
        <p:spPr>
          <a:xfrm>
            <a:off x="4995401" y="1770625"/>
            <a:ext cx="5577205" cy="28517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26" name="Shape 126"/>
        <p:cNvGrpSpPr/>
        <p:nvPr/>
      </p:nvGrpSpPr>
      <p:grpSpPr>
        <a:xfrm>
          <a:off x="0" y="0"/>
          <a:ext cx="0" cy="0"/>
          <a:chOff x="0" y="0"/>
          <a:chExt cx="0" cy="0"/>
        </a:xfrm>
      </p:grpSpPr>
      <p:sp>
        <p:nvSpPr>
          <p:cNvPr id="127" name="Google Shape;127;p15"/>
          <p:cNvSpPr/>
          <p:nvPr/>
        </p:nvSpPr>
        <p:spPr>
          <a:xfrm>
            <a:off x="-142274" y="-988143"/>
            <a:ext cx="12382499" cy="13716000"/>
          </a:xfrm>
          <a:prstGeom prst="rect">
            <a:avLst/>
          </a:prstGeom>
          <a:gradFill>
            <a:gsLst>
              <a:gs pos="0">
                <a:srgbClr val="002060"/>
              </a:gs>
              <a:gs pos="100000">
                <a:srgbClr val="00000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3200">
              <a:solidFill>
                <a:schemeClr val="lt1"/>
              </a:solidFill>
              <a:latin typeface="Calibri"/>
              <a:ea typeface="Calibri"/>
              <a:cs typeface="Calibri"/>
              <a:sym typeface="Calibri"/>
            </a:endParaRPr>
          </a:p>
        </p:txBody>
      </p:sp>
      <p:sp>
        <p:nvSpPr>
          <p:cNvPr id="128" name="Google Shape;128;p15"/>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15"/>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130" name="Google Shape;130;p15"/>
          <p:cNvSpPr txBox="1"/>
          <p:nvPr/>
        </p:nvSpPr>
        <p:spPr>
          <a:xfrm>
            <a:off x="523877" y="4101719"/>
            <a:ext cx="10528727"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6000">
                <a:solidFill>
                  <a:schemeClr val="lt1"/>
                </a:solidFill>
                <a:latin typeface="Play"/>
                <a:ea typeface="Play"/>
                <a:cs typeface="Play"/>
                <a:sym typeface="Play"/>
              </a:rPr>
              <a:t>I. Giới thiệu bài toán</a:t>
            </a:r>
            <a:endParaRPr/>
          </a:p>
        </p:txBody>
      </p:sp>
      <p:sp>
        <p:nvSpPr>
          <p:cNvPr id="131" name="Google Shape;131;p15"/>
          <p:cNvSpPr/>
          <p:nvPr/>
        </p:nvSpPr>
        <p:spPr>
          <a:xfrm>
            <a:off x="-779557" y="2257696"/>
            <a:ext cx="45719" cy="30413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 name="Google Shape;132;p15"/>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33" name="Google Shape;133;p15"/>
          <p:cNvSpPr/>
          <p:nvPr/>
        </p:nvSpPr>
        <p:spPr>
          <a:xfrm>
            <a:off x="615170" y="6468417"/>
            <a:ext cx="45719" cy="365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15"/>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chemeClr val="lt1"/>
                </a:solidFill>
                <a:latin typeface="Arial"/>
                <a:ea typeface="Arial"/>
                <a:cs typeface="Arial"/>
                <a:sym typeface="Arial"/>
              </a:rPr>
              <a:t>COURSE:COMPUTER VISION</a:t>
            </a:r>
            <a:endParaRPr b="1" sz="800">
              <a:solidFill>
                <a:schemeClr val="lt1"/>
              </a:solidFill>
              <a:latin typeface="Arial"/>
              <a:ea typeface="Arial"/>
              <a:cs typeface="Arial"/>
              <a:sym typeface="Arial"/>
            </a:endParaRPr>
          </a:p>
          <a:p>
            <a:pPr indent="0" lvl="0" marL="0" marR="0" rtl="0" algn="l">
              <a:spcBef>
                <a:spcPts val="0"/>
              </a:spcBef>
              <a:spcAft>
                <a:spcPts val="0"/>
              </a:spcAft>
              <a:buNone/>
            </a:pPr>
            <a:r>
              <a:rPr lang="en-US" sz="800">
                <a:solidFill>
                  <a:schemeClr val="lt1"/>
                </a:solidFill>
                <a:latin typeface="Arial"/>
                <a:ea typeface="Arial"/>
                <a:cs typeface="Arial"/>
                <a:sym typeface="Arial"/>
              </a:rPr>
              <a:t>CLASS: </a:t>
            </a:r>
            <a:r>
              <a:rPr b="1" lang="en-US" sz="800">
                <a:solidFill>
                  <a:schemeClr val="lt1"/>
                </a:solidFill>
                <a:latin typeface="Arial"/>
                <a:ea typeface="Arial"/>
                <a:cs typeface="Arial"/>
                <a:sym typeface="Arial"/>
              </a:rPr>
              <a:t>CS231.Q11</a:t>
            </a:r>
            <a:endParaRPr b="1" sz="800">
              <a:solidFill>
                <a:schemeClr val="lt1"/>
              </a:solidFill>
              <a:latin typeface="Arial"/>
              <a:ea typeface="Arial"/>
              <a:cs typeface="Arial"/>
              <a:sym typeface="Arial"/>
            </a:endParaRPr>
          </a:p>
        </p:txBody>
      </p:sp>
      <p:sp>
        <p:nvSpPr>
          <p:cNvPr id="135" name="Google Shape;135;p15"/>
          <p:cNvSpPr/>
          <p:nvPr/>
        </p:nvSpPr>
        <p:spPr>
          <a:xfrm>
            <a:off x="48828" y="24457"/>
            <a:ext cx="12000297" cy="6404273"/>
          </a:xfrm>
          <a:prstGeom prst="roundRect">
            <a:avLst>
              <a:gd fmla="val 5890" name="adj"/>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15"/>
          <p:cNvSpPr/>
          <p:nvPr/>
        </p:nvSpPr>
        <p:spPr>
          <a:xfrm>
            <a:off x="-95250" y="-13727061"/>
            <a:ext cx="12382499" cy="13716000"/>
          </a:xfrm>
          <a:prstGeom prst="rect">
            <a:avLst/>
          </a:prstGeom>
          <a:gradFill>
            <a:gsLst>
              <a:gs pos="0">
                <a:schemeClr val="dk1"/>
              </a:gs>
              <a:gs pos="100000">
                <a:srgbClr val="00206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32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2"/>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650" name="Google Shape;650;p42"/>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651" name="Google Shape;651;p42"/>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652" name="Google Shape;652;p42"/>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653" name="Google Shape;653;p42"/>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654" name="Google Shape;654;p42"/>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655" name="Google Shape;655;p42"/>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656" name="Google Shape;656;p42"/>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657" name="Google Shape;657;p42"/>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3. RF + LBP</a:t>
            </a:r>
            <a:endParaRPr b="1" sz="2000">
              <a:solidFill>
                <a:schemeClr val="dk1"/>
              </a:solidFill>
              <a:latin typeface="Play"/>
              <a:ea typeface="Play"/>
              <a:cs typeface="Play"/>
              <a:sym typeface="Play"/>
            </a:endParaRPr>
          </a:p>
        </p:txBody>
      </p:sp>
      <p:sp>
        <p:nvSpPr>
          <p:cNvPr id="658" name="Google Shape;658;p42"/>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659" name="Google Shape;659;p42"/>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660" name="Google Shape;660;p42"/>
          <p:cNvSpPr txBox="1"/>
          <p:nvPr/>
        </p:nvSpPr>
        <p:spPr>
          <a:xfrm>
            <a:off x="899525" y="2154400"/>
            <a:ext cx="598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1 đúng, bộ tham số 2 sai</a:t>
            </a:r>
            <a:endParaRPr/>
          </a:p>
        </p:txBody>
      </p:sp>
      <p:pic>
        <p:nvPicPr>
          <p:cNvPr id="661" name="Google Shape;661;p42"/>
          <p:cNvPicPr preferRelativeResize="0"/>
          <p:nvPr/>
        </p:nvPicPr>
        <p:blipFill rotWithShape="1">
          <a:blip r:embed="rId4">
            <a:alphaModFix/>
          </a:blip>
          <a:srcRect b="0" l="0" r="0" t="0"/>
          <a:stretch/>
        </p:blipFill>
        <p:spPr>
          <a:xfrm>
            <a:off x="1157005" y="2939672"/>
            <a:ext cx="2314898" cy="2762636"/>
          </a:xfrm>
          <a:prstGeom prst="rect">
            <a:avLst/>
          </a:prstGeom>
          <a:noFill/>
          <a:ln>
            <a:noFill/>
          </a:ln>
        </p:spPr>
      </p:pic>
      <p:pic>
        <p:nvPicPr>
          <p:cNvPr id="662" name="Google Shape;662;p42"/>
          <p:cNvPicPr preferRelativeResize="0"/>
          <p:nvPr/>
        </p:nvPicPr>
        <p:blipFill rotWithShape="1">
          <a:blip r:embed="rId5">
            <a:alphaModFix/>
          </a:blip>
          <a:srcRect b="0" l="0" r="0" t="0"/>
          <a:stretch/>
        </p:blipFill>
        <p:spPr>
          <a:xfrm>
            <a:off x="5023675" y="2844409"/>
            <a:ext cx="2286319" cy="2829320"/>
          </a:xfrm>
          <a:prstGeom prst="rect">
            <a:avLst/>
          </a:prstGeom>
          <a:noFill/>
          <a:ln>
            <a:noFill/>
          </a:ln>
        </p:spPr>
      </p:pic>
      <p:pic>
        <p:nvPicPr>
          <p:cNvPr id="663" name="Google Shape;663;p42"/>
          <p:cNvPicPr preferRelativeResize="0"/>
          <p:nvPr/>
        </p:nvPicPr>
        <p:blipFill rotWithShape="1">
          <a:blip r:embed="rId6">
            <a:alphaModFix/>
          </a:blip>
          <a:srcRect b="0" l="0" r="0" t="0"/>
          <a:stretch/>
        </p:blipFill>
        <p:spPr>
          <a:xfrm>
            <a:off x="8776112" y="2844409"/>
            <a:ext cx="2276793" cy="2857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3"/>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669" name="Google Shape;669;p43"/>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670" name="Google Shape;670;p43"/>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671" name="Google Shape;671;p43"/>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672" name="Google Shape;672;p43"/>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673" name="Google Shape;673;p43"/>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674" name="Google Shape;674;p43"/>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675" name="Google Shape;675;p43"/>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676" name="Google Shape;676;p43"/>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3. RF + LBP</a:t>
            </a:r>
            <a:endParaRPr b="1" sz="2000">
              <a:solidFill>
                <a:schemeClr val="dk1"/>
              </a:solidFill>
              <a:latin typeface="Play"/>
              <a:ea typeface="Play"/>
              <a:cs typeface="Play"/>
              <a:sym typeface="Play"/>
            </a:endParaRPr>
          </a:p>
        </p:txBody>
      </p:sp>
      <p:sp>
        <p:nvSpPr>
          <p:cNvPr id="677" name="Google Shape;677;p43"/>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678" name="Google Shape;678;p43"/>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679" name="Google Shape;679;p43"/>
          <p:cNvSpPr txBox="1"/>
          <p:nvPr/>
        </p:nvSpPr>
        <p:spPr>
          <a:xfrm>
            <a:off x="899526" y="2154400"/>
            <a:ext cx="611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2 đúng, bộ tham số 1 sai</a:t>
            </a:r>
            <a:endParaRPr/>
          </a:p>
        </p:txBody>
      </p:sp>
      <p:pic>
        <p:nvPicPr>
          <p:cNvPr id="680" name="Google Shape;680;p43"/>
          <p:cNvPicPr preferRelativeResize="0"/>
          <p:nvPr/>
        </p:nvPicPr>
        <p:blipFill rotWithShape="1">
          <a:blip r:embed="rId4">
            <a:alphaModFix/>
          </a:blip>
          <a:srcRect b="0" l="0" r="0" t="0"/>
          <a:stretch/>
        </p:blipFill>
        <p:spPr>
          <a:xfrm>
            <a:off x="1171294" y="2877371"/>
            <a:ext cx="2305372" cy="2753109"/>
          </a:xfrm>
          <a:prstGeom prst="rect">
            <a:avLst/>
          </a:prstGeom>
          <a:noFill/>
          <a:ln>
            <a:noFill/>
          </a:ln>
        </p:spPr>
      </p:pic>
      <p:pic>
        <p:nvPicPr>
          <p:cNvPr id="681" name="Google Shape;681;p43"/>
          <p:cNvPicPr preferRelativeResize="0"/>
          <p:nvPr/>
        </p:nvPicPr>
        <p:blipFill rotWithShape="1">
          <a:blip r:embed="rId5">
            <a:alphaModFix/>
          </a:blip>
          <a:srcRect b="0" l="0" r="0" t="0"/>
          <a:stretch/>
        </p:blipFill>
        <p:spPr>
          <a:xfrm>
            <a:off x="4914735" y="2791849"/>
            <a:ext cx="2362530" cy="2838846"/>
          </a:xfrm>
          <a:prstGeom prst="rect">
            <a:avLst/>
          </a:prstGeom>
          <a:noFill/>
          <a:ln>
            <a:noFill/>
          </a:ln>
        </p:spPr>
      </p:pic>
      <p:pic>
        <p:nvPicPr>
          <p:cNvPr id="682" name="Google Shape;682;p43"/>
          <p:cNvPicPr preferRelativeResize="0"/>
          <p:nvPr/>
        </p:nvPicPr>
        <p:blipFill rotWithShape="1">
          <a:blip r:embed="rId6">
            <a:alphaModFix/>
          </a:blip>
          <a:srcRect b="0" l="0" r="0" t="0"/>
          <a:stretch/>
        </p:blipFill>
        <p:spPr>
          <a:xfrm>
            <a:off x="8924924" y="2791849"/>
            <a:ext cx="2238687" cy="28483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4"/>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688" name="Google Shape;688;p44"/>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689" name="Google Shape;689;p44"/>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690" name="Google Shape;690;p44"/>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691" name="Google Shape;691;p44"/>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692" name="Google Shape;692;p44"/>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693" name="Google Shape;693;p44"/>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694" name="Google Shape;694;p44"/>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695" name="Google Shape;695;p44"/>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3. RF + LBP</a:t>
            </a:r>
            <a:endParaRPr b="1" sz="2000">
              <a:solidFill>
                <a:schemeClr val="dk1"/>
              </a:solidFill>
              <a:latin typeface="Play"/>
              <a:ea typeface="Play"/>
              <a:cs typeface="Play"/>
              <a:sym typeface="Play"/>
            </a:endParaRPr>
          </a:p>
        </p:txBody>
      </p:sp>
      <p:sp>
        <p:nvSpPr>
          <p:cNvPr id="696" name="Google Shape;696;p44"/>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697" name="Google Shape;697;p44"/>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698" name="Google Shape;698;p44"/>
          <p:cNvSpPr txBox="1"/>
          <p:nvPr/>
        </p:nvSpPr>
        <p:spPr>
          <a:xfrm>
            <a:off x="899523" y="2154392"/>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cả 2 bộ tham số đều sai</a:t>
            </a:r>
            <a:endParaRPr/>
          </a:p>
        </p:txBody>
      </p:sp>
      <p:pic>
        <p:nvPicPr>
          <p:cNvPr id="699" name="Google Shape;699;p44"/>
          <p:cNvPicPr preferRelativeResize="0"/>
          <p:nvPr/>
        </p:nvPicPr>
        <p:blipFill rotWithShape="1">
          <a:blip r:embed="rId4">
            <a:alphaModFix/>
          </a:blip>
          <a:srcRect b="0" l="0" r="0" t="0"/>
          <a:stretch/>
        </p:blipFill>
        <p:spPr>
          <a:xfrm>
            <a:off x="1438244" y="2882134"/>
            <a:ext cx="2286319" cy="2743583"/>
          </a:xfrm>
          <a:prstGeom prst="rect">
            <a:avLst/>
          </a:prstGeom>
          <a:noFill/>
          <a:ln>
            <a:noFill/>
          </a:ln>
        </p:spPr>
      </p:pic>
      <p:pic>
        <p:nvPicPr>
          <p:cNvPr id="700" name="Google Shape;700;p44"/>
          <p:cNvPicPr preferRelativeResize="0"/>
          <p:nvPr/>
        </p:nvPicPr>
        <p:blipFill rotWithShape="1">
          <a:blip r:embed="rId5">
            <a:alphaModFix/>
          </a:blip>
          <a:srcRect b="0" l="0" r="0" t="0"/>
          <a:stretch/>
        </p:blipFill>
        <p:spPr>
          <a:xfrm>
            <a:off x="5028438" y="2791849"/>
            <a:ext cx="2276793" cy="2829320"/>
          </a:xfrm>
          <a:prstGeom prst="rect">
            <a:avLst/>
          </a:prstGeom>
          <a:noFill/>
          <a:ln>
            <a:noFill/>
          </a:ln>
        </p:spPr>
      </p:pic>
      <p:pic>
        <p:nvPicPr>
          <p:cNvPr id="701" name="Google Shape;701;p44"/>
          <p:cNvPicPr preferRelativeResize="0"/>
          <p:nvPr/>
        </p:nvPicPr>
        <p:blipFill rotWithShape="1">
          <a:blip r:embed="rId6">
            <a:alphaModFix/>
          </a:blip>
          <a:srcRect b="0" l="0" r="0" t="0"/>
          <a:stretch/>
        </p:blipFill>
        <p:spPr>
          <a:xfrm>
            <a:off x="9024057" y="2739454"/>
            <a:ext cx="2248214" cy="29341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5"/>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707" name="Google Shape;707;p45"/>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08" name="Google Shape;708;p45"/>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709" name="Google Shape;709;p45"/>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710" name="Google Shape;710;p45"/>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11" name="Google Shape;711;p45"/>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712" name="Google Shape;712;p45"/>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713" name="Google Shape;713;p45"/>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714" name="Google Shape;714;p45"/>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4. RF + SIFT</a:t>
            </a:r>
            <a:endParaRPr/>
          </a:p>
        </p:txBody>
      </p:sp>
      <p:sp>
        <p:nvSpPr>
          <p:cNvPr id="715" name="Google Shape;715;p45"/>
          <p:cNvSpPr txBox="1"/>
          <p:nvPr/>
        </p:nvSpPr>
        <p:spPr>
          <a:xfrm>
            <a:off x="895099" y="2725563"/>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100</a:t>
            </a:r>
            <a:endParaRPr/>
          </a:p>
        </p:txBody>
      </p:sp>
      <p:sp>
        <p:nvSpPr>
          <p:cNvPr id="716" name="Google Shape;716;p45"/>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717" name="Google Shape;717;p45"/>
          <p:cNvSpPr txBox="1"/>
          <p:nvPr/>
        </p:nvSpPr>
        <p:spPr>
          <a:xfrm>
            <a:off x="895099" y="4467996"/>
            <a:ext cx="489039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n_estimators =  223</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max_depth = 21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min_samples_split = 4</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min_samples_leaf = 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max_features = log2</a:t>
            </a:r>
            <a:endParaRPr sz="1800">
              <a:solidFill>
                <a:schemeClr val="dk1"/>
              </a:solidFill>
              <a:latin typeface="Play"/>
              <a:ea typeface="Play"/>
              <a:cs typeface="Play"/>
              <a:sym typeface="Play"/>
            </a:endParaRPr>
          </a:p>
        </p:txBody>
      </p:sp>
      <p:sp>
        <p:nvSpPr>
          <p:cNvPr id="718" name="Google Shape;718;p45"/>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Đặc trưng SIFT</a:t>
            </a:r>
            <a:endParaRPr/>
          </a:p>
        </p:txBody>
      </p:sp>
      <p:sp>
        <p:nvSpPr>
          <p:cNvPr id="719" name="Google Shape;719;p45"/>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RF</a:t>
            </a:r>
            <a:endParaRPr sz="1800">
              <a:solidFill>
                <a:schemeClr val="dk1"/>
              </a:solidFill>
              <a:latin typeface="Play"/>
              <a:ea typeface="Play"/>
              <a:cs typeface="Play"/>
              <a:sym typeface="Play"/>
            </a:endParaRPr>
          </a:p>
        </p:txBody>
      </p:sp>
      <p:sp>
        <p:nvSpPr>
          <p:cNvPr id="720" name="Google Shape;720;p45"/>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1</a:t>
            </a:r>
            <a:endParaRPr b="1" sz="1800">
              <a:solidFill>
                <a:schemeClr val="dk1"/>
              </a:solidFill>
              <a:latin typeface="Play"/>
              <a:ea typeface="Play"/>
              <a:cs typeface="Play"/>
              <a:sym typeface="Play"/>
            </a:endParaRPr>
          </a:p>
        </p:txBody>
      </p:sp>
      <p:sp>
        <p:nvSpPr>
          <p:cNvPr id="721" name="Google Shape;721;p45"/>
          <p:cNvSpPr txBox="1"/>
          <p:nvPr/>
        </p:nvSpPr>
        <p:spPr>
          <a:xfrm>
            <a:off x="4912538" y="4924520"/>
            <a:ext cx="60064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100: RF học tốt đặc trưng SIFT chi tiết, accuracy và F1-score cao, model linh hoạt.</a:t>
            </a:r>
            <a:endParaRPr/>
          </a:p>
        </p:txBody>
      </p:sp>
      <p:sp>
        <p:nvSpPr>
          <p:cNvPr id="722" name="Google Shape;722;p45"/>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A table with numbers and a few words&#10;&#10;AI-generated content may be incorrect." id="723" name="Google Shape;723;p45"/>
          <p:cNvPicPr preferRelativeResize="0"/>
          <p:nvPr/>
        </p:nvPicPr>
        <p:blipFill rotWithShape="1">
          <a:blip r:embed="rId4">
            <a:alphaModFix/>
          </a:blip>
          <a:srcRect b="0" l="0" r="0" t="0"/>
          <a:stretch/>
        </p:blipFill>
        <p:spPr>
          <a:xfrm>
            <a:off x="4995401" y="1770625"/>
            <a:ext cx="5577205" cy="299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46"/>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729" name="Google Shape;729;p46"/>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30" name="Google Shape;730;p46"/>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731" name="Google Shape;731;p46"/>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732" name="Google Shape;732;p46"/>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33" name="Google Shape;733;p46"/>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734" name="Google Shape;734;p46"/>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735" name="Google Shape;735;p46"/>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736" name="Google Shape;736;p46"/>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4. RF + SIFT</a:t>
            </a:r>
            <a:endParaRPr/>
          </a:p>
        </p:txBody>
      </p:sp>
      <p:sp>
        <p:nvSpPr>
          <p:cNvPr id="737" name="Google Shape;737;p46"/>
          <p:cNvSpPr txBox="1"/>
          <p:nvPr/>
        </p:nvSpPr>
        <p:spPr>
          <a:xfrm>
            <a:off x="895099" y="2725563"/>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200</a:t>
            </a:r>
            <a:endParaRPr/>
          </a:p>
        </p:txBody>
      </p:sp>
      <p:sp>
        <p:nvSpPr>
          <p:cNvPr id="738" name="Google Shape;738;p46"/>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739" name="Google Shape;739;p46"/>
          <p:cNvSpPr txBox="1"/>
          <p:nvPr/>
        </p:nvSpPr>
        <p:spPr>
          <a:xfrm>
            <a:off x="895099" y="4467996"/>
            <a:ext cx="489039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n_estimators =  155</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max_depth = 15</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min_samples_split = 6</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min_samples_leaf = 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max_features = log2</a:t>
            </a:r>
            <a:endParaRPr sz="1800">
              <a:solidFill>
                <a:schemeClr val="dk1"/>
              </a:solidFill>
              <a:latin typeface="Play"/>
              <a:ea typeface="Play"/>
              <a:cs typeface="Play"/>
              <a:sym typeface="Play"/>
            </a:endParaRPr>
          </a:p>
        </p:txBody>
      </p:sp>
      <p:sp>
        <p:nvSpPr>
          <p:cNvPr id="740" name="Google Shape;740;p46"/>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Đặc trưng SIFT</a:t>
            </a:r>
            <a:endParaRPr/>
          </a:p>
        </p:txBody>
      </p:sp>
      <p:sp>
        <p:nvSpPr>
          <p:cNvPr id="741" name="Google Shape;741;p46"/>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RF</a:t>
            </a:r>
            <a:endParaRPr sz="1800">
              <a:solidFill>
                <a:schemeClr val="dk1"/>
              </a:solidFill>
              <a:latin typeface="Play"/>
              <a:ea typeface="Play"/>
              <a:cs typeface="Play"/>
              <a:sym typeface="Play"/>
            </a:endParaRPr>
          </a:p>
        </p:txBody>
      </p:sp>
      <p:sp>
        <p:nvSpPr>
          <p:cNvPr id="742" name="Google Shape;742;p46"/>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2</a:t>
            </a:r>
            <a:endParaRPr b="1" sz="1800">
              <a:solidFill>
                <a:schemeClr val="dk1"/>
              </a:solidFill>
              <a:latin typeface="Play"/>
              <a:ea typeface="Play"/>
              <a:cs typeface="Play"/>
              <a:sym typeface="Play"/>
            </a:endParaRPr>
          </a:p>
        </p:txBody>
      </p:sp>
      <p:sp>
        <p:nvSpPr>
          <p:cNvPr id="743" name="Google Shape;743;p46"/>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200: giảm depth và số cây, F1-score cao, chứng tỏ việc tăng lượng từ vựng giúp bao quát tốt hơn các vi cấu trúc lỗi, bù đắp cho việc giảm độ phức tạp của mô hình</a:t>
            </a:r>
            <a:endParaRPr sz="1800">
              <a:solidFill>
                <a:schemeClr val="dk1"/>
              </a:solidFill>
              <a:latin typeface="Play"/>
              <a:ea typeface="Play"/>
              <a:cs typeface="Play"/>
              <a:sym typeface="Play"/>
            </a:endParaRPr>
          </a:p>
        </p:txBody>
      </p:sp>
      <p:sp>
        <p:nvSpPr>
          <p:cNvPr id="744" name="Google Shape;744;p46"/>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A table with numbers and a few words&#10;&#10;AI-generated content may be incorrect." id="745" name="Google Shape;745;p46"/>
          <p:cNvPicPr preferRelativeResize="0"/>
          <p:nvPr/>
        </p:nvPicPr>
        <p:blipFill rotWithShape="1">
          <a:blip r:embed="rId4">
            <a:alphaModFix/>
          </a:blip>
          <a:srcRect b="0" l="0" r="0" t="0"/>
          <a:stretch/>
        </p:blipFill>
        <p:spPr>
          <a:xfrm>
            <a:off x="4995401" y="1770625"/>
            <a:ext cx="5577205" cy="28917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47"/>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751" name="Google Shape;751;p47"/>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52" name="Google Shape;752;p47"/>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753" name="Google Shape;753;p47"/>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754" name="Google Shape;754;p47"/>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55" name="Google Shape;755;p47"/>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756" name="Google Shape;756;p47"/>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757" name="Google Shape;757;p47"/>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758" name="Google Shape;758;p47"/>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4. RF + SIFT</a:t>
            </a:r>
            <a:endParaRPr/>
          </a:p>
        </p:txBody>
      </p:sp>
      <p:sp>
        <p:nvSpPr>
          <p:cNvPr id="759" name="Google Shape;759;p47"/>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760" name="Google Shape;760;p47"/>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761" name="Google Shape;761;p47"/>
          <p:cNvSpPr txBox="1"/>
          <p:nvPr/>
        </p:nvSpPr>
        <p:spPr>
          <a:xfrm>
            <a:off x="899526" y="2154400"/>
            <a:ext cx="616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1 đúng, bộ tham số 2 sai</a:t>
            </a:r>
            <a:endParaRPr/>
          </a:p>
        </p:txBody>
      </p:sp>
      <p:pic>
        <p:nvPicPr>
          <p:cNvPr id="762" name="Google Shape;762;p47"/>
          <p:cNvPicPr preferRelativeResize="0"/>
          <p:nvPr/>
        </p:nvPicPr>
        <p:blipFill rotWithShape="1">
          <a:blip r:embed="rId4">
            <a:alphaModFix/>
          </a:blip>
          <a:srcRect b="0" l="0" r="0" t="0"/>
          <a:stretch/>
        </p:blipFill>
        <p:spPr>
          <a:xfrm>
            <a:off x="1408263" y="2786872"/>
            <a:ext cx="2305372" cy="2772162"/>
          </a:xfrm>
          <a:prstGeom prst="rect">
            <a:avLst/>
          </a:prstGeom>
          <a:noFill/>
          <a:ln>
            <a:noFill/>
          </a:ln>
        </p:spPr>
      </p:pic>
      <p:pic>
        <p:nvPicPr>
          <p:cNvPr id="763" name="Google Shape;763;p47"/>
          <p:cNvPicPr preferRelativeResize="0"/>
          <p:nvPr/>
        </p:nvPicPr>
        <p:blipFill rotWithShape="1">
          <a:blip r:embed="rId5">
            <a:alphaModFix/>
          </a:blip>
          <a:srcRect b="0" l="0" r="0" t="0"/>
          <a:stretch/>
        </p:blipFill>
        <p:spPr>
          <a:xfrm>
            <a:off x="5023015" y="2672556"/>
            <a:ext cx="2276793" cy="2886478"/>
          </a:xfrm>
          <a:prstGeom prst="rect">
            <a:avLst/>
          </a:prstGeom>
          <a:noFill/>
          <a:ln>
            <a:noFill/>
          </a:ln>
        </p:spPr>
      </p:pic>
      <p:pic>
        <p:nvPicPr>
          <p:cNvPr id="764" name="Google Shape;764;p47"/>
          <p:cNvPicPr preferRelativeResize="0"/>
          <p:nvPr/>
        </p:nvPicPr>
        <p:blipFill rotWithShape="1">
          <a:blip r:embed="rId6">
            <a:alphaModFix/>
          </a:blip>
          <a:srcRect b="0" l="0" r="0" t="0"/>
          <a:stretch/>
        </p:blipFill>
        <p:spPr>
          <a:xfrm>
            <a:off x="8747534" y="2701135"/>
            <a:ext cx="2295845" cy="28293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8"/>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770" name="Google Shape;770;p48"/>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71" name="Google Shape;771;p48"/>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772" name="Google Shape;772;p48"/>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773" name="Google Shape;773;p48"/>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74" name="Google Shape;774;p48"/>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775" name="Google Shape;775;p48"/>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776" name="Google Shape;776;p48"/>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777" name="Google Shape;777;p48"/>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4. RF + SIFT</a:t>
            </a:r>
            <a:endParaRPr/>
          </a:p>
        </p:txBody>
      </p:sp>
      <p:sp>
        <p:nvSpPr>
          <p:cNvPr id="778" name="Google Shape;778;p48"/>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779" name="Google Shape;779;p48"/>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780" name="Google Shape;780;p48"/>
          <p:cNvSpPr txBox="1"/>
          <p:nvPr/>
        </p:nvSpPr>
        <p:spPr>
          <a:xfrm>
            <a:off x="899525" y="2154400"/>
            <a:ext cx="5781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2 đúng, bộ tham số 1 sai</a:t>
            </a:r>
            <a:endParaRPr/>
          </a:p>
        </p:txBody>
      </p:sp>
      <p:pic>
        <p:nvPicPr>
          <p:cNvPr id="781" name="Google Shape;781;p48"/>
          <p:cNvPicPr preferRelativeResize="0"/>
          <p:nvPr/>
        </p:nvPicPr>
        <p:blipFill rotWithShape="1">
          <a:blip r:embed="rId4">
            <a:alphaModFix/>
          </a:blip>
          <a:srcRect b="0" l="0" r="0" t="0"/>
          <a:stretch/>
        </p:blipFill>
        <p:spPr>
          <a:xfrm>
            <a:off x="1437925" y="2826986"/>
            <a:ext cx="2333951" cy="2743583"/>
          </a:xfrm>
          <a:prstGeom prst="rect">
            <a:avLst/>
          </a:prstGeom>
          <a:noFill/>
          <a:ln>
            <a:noFill/>
          </a:ln>
        </p:spPr>
      </p:pic>
      <p:pic>
        <p:nvPicPr>
          <p:cNvPr id="782" name="Google Shape;782;p48"/>
          <p:cNvPicPr preferRelativeResize="0"/>
          <p:nvPr/>
        </p:nvPicPr>
        <p:blipFill rotWithShape="1">
          <a:blip r:embed="rId5">
            <a:alphaModFix/>
          </a:blip>
          <a:srcRect b="0" l="0" r="0" t="0"/>
          <a:stretch/>
        </p:blipFill>
        <p:spPr>
          <a:xfrm>
            <a:off x="4919498" y="2774592"/>
            <a:ext cx="2353003" cy="2848373"/>
          </a:xfrm>
          <a:prstGeom prst="rect">
            <a:avLst/>
          </a:prstGeom>
          <a:noFill/>
          <a:ln>
            <a:noFill/>
          </a:ln>
        </p:spPr>
      </p:pic>
      <p:pic>
        <p:nvPicPr>
          <p:cNvPr id="783" name="Google Shape;783;p48"/>
          <p:cNvPicPr preferRelativeResize="0"/>
          <p:nvPr/>
        </p:nvPicPr>
        <p:blipFill rotWithShape="1">
          <a:blip r:embed="rId6">
            <a:alphaModFix/>
          </a:blip>
          <a:srcRect b="0" l="0" r="0" t="0"/>
          <a:stretch/>
        </p:blipFill>
        <p:spPr>
          <a:xfrm>
            <a:off x="8924924" y="2684091"/>
            <a:ext cx="2314898" cy="288647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49"/>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789" name="Google Shape;789;p49"/>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90" name="Google Shape;790;p49"/>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791" name="Google Shape;791;p49"/>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792" name="Google Shape;792;p49"/>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793" name="Google Shape;793;p49"/>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794" name="Google Shape;794;p49"/>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795" name="Google Shape;795;p49"/>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796" name="Google Shape;796;p49"/>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4. RF + SIFT</a:t>
            </a:r>
            <a:endParaRPr/>
          </a:p>
        </p:txBody>
      </p:sp>
      <p:sp>
        <p:nvSpPr>
          <p:cNvPr id="797" name="Google Shape;797;p49"/>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798" name="Google Shape;798;p49"/>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799" name="Google Shape;799;p49"/>
          <p:cNvSpPr txBox="1"/>
          <p:nvPr/>
        </p:nvSpPr>
        <p:spPr>
          <a:xfrm>
            <a:off x="899523" y="2154392"/>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cả 2 bộ tham số đều sai</a:t>
            </a:r>
            <a:endParaRPr/>
          </a:p>
        </p:txBody>
      </p:sp>
      <p:pic>
        <p:nvPicPr>
          <p:cNvPr id="800" name="Google Shape;800;p49"/>
          <p:cNvPicPr preferRelativeResize="0"/>
          <p:nvPr/>
        </p:nvPicPr>
        <p:blipFill rotWithShape="1">
          <a:blip r:embed="rId4">
            <a:alphaModFix/>
          </a:blip>
          <a:srcRect b="0" l="0" r="0" t="0"/>
          <a:stretch/>
        </p:blipFill>
        <p:spPr>
          <a:xfrm>
            <a:off x="1618406" y="2791849"/>
            <a:ext cx="2286319" cy="2800741"/>
          </a:xfrm>
          <a:prstGeom prst="rect">
            <a:avLst/>
          </a:prstGeom>
          <a:noFill/>
          <a:ln>
            <a:noFill/>
          </a:ln>
        </p:spPr>
      </p:pic>
      <p:pic>
        <p:nvPicPr>
          <p:cNvPr id="801" name="Google Shape;801;p49"/>
          <p:cNvPicPr preferRelativeResize="0"/>
          <p:nvPr/>
        </p:nvPicPr>
        <p:blipFill rotWithShape="1">
          <a:blip r:embed="rId5">
            <a:alphaModFix/>
          </a:blip>
          <a:srcRect b="0" l="0" r="0" t="0"/>
          <a:stretch/>
        </p:blipFill>
        <p:spPr>
          <a:xfrm>
            <a:off x="5042728" y="2664127"/>
            <a:ext cx="2248214" cy="2876951"/>
          </a:xfrm>
          <a:prstGeom prst="rect">
            <a:avLst/>
          </a:prstGeom>
          <a:noFill/>
          <a:ln>
            <a:noFill/>
          </a:ln>
        </p:spPr>
      </p:pic>
      <p:pic>
        <p:nvPicPr>
          <p:cNvPr id="802" name="Google Shape;802;p49"/>
          <p:cNvPicPr preferRelativeResize="0"/>
          <p:nvPr/>
        </p:nvPicPr>
        <p:blipFill rotWithShape="1">
          <a:blip r:embed="rId6">
            <a:alphaModFix/>
          </a:blip>
          <a:srcRect b="0" l="0" r="0" t="0"/>
          <a:stretch/>
        </p:blipFill>
        <p:spPr>
          <a:xfrm>
            <a:off x="8761823" y="2668889"/>
            <a:ext cx="2286319" cy="2867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0"/>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808" name="Google Shape;808;p50"/>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09" name="Google Shape;809;p50"/>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810" name="Google Shape;810;p50"/>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811" name="Google Shape;811;p50"/>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12" name="Google Shape;812;p50"/>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813" name="Google Shape;813;p50"/>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814" name="Google Shape;814;p50"/>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815" name="Google Shape;815;p50"/>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5. SVM + LBP</a:t>
            </a:r>
            <a:endParaRPr b="1" sz="2000">
              <a:solidFill>
                <a:schemeClr val="dk1"/>
              </a:solidFill>
              <a:latin typeface="Play"/>
              <a:ea typeface="Play"/>
              <a:cs typeface="Play"/>
              <a:sym typeface="Play"/>
            </a:endParaRPr>
          </a:p>
        </p:txBody>
      </p:sp>
      <p:sp>
        <p:nvSpPr>
          <p:cNvPr id="816" name="Google Shape;816;p50"/>
          <p:cNvSpPr txBox="1"/>
          <p:nvPr/>
        </p:nvSpPr>
        <p:spPr>
          <a:xfrm>
            <a:off x="895099" y="2725563"/>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radius = 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n_point = 8 x radius</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method = default</a:t>
            </a:r>
            <a:endParaRPr/>
          </a:p>
        </p:txBody>
      </p:sp>
      <p:sp>
        <p:nvSpPr>
          <p:cNvPr id="817" name="Google Shape;817;p50"/>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818" name="Google Shape;818;p50"/>
          <p:cNvSpPr txBox="1"/>
          <p:nvPr/>
        </p:nvSpPr>
        <p:spPr>
          <a:xfrm>
            <a:off x="895099" y="4467996"/>
            <a:ext cx="489039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kernel = poly</a:t>
            </a:r>
            <a:endParaRPr/>
          </a:p>
          <a:p>
            <a:pPr indent="0" lvl="0" marL="0" marR="0" rtl="0" algn="l">
              <a:spcBef>
                <a:spcPts val="0"/>
              </a:spcBef>
              <a:spcAft>
                <a:spcPts val="0"/>
              </a:spcAft>
              <a:buNone/>
            </a:pPr>
            <a:r>
              <a:rPr lang="en-US" sz="1800">
                <a:solidFill>
                  <a:schemeClr val="dk1"/>
                </a:solidFill>
                <a:latin typeface="Play"/>
                <a:ea typeface="Play"/>
                <a:cs typeface="Play"/>
                <a:sym typeface="Play"/>
              </a:rPr>
              <a:t>C = 4.8011083124526195</a:t>
            </a:r>
            <a:endParaRPr/>
          </a:p>
          <a:p>
            <a:pPr indent="0" lvl="0" marL="0" marR="0" rtl="0" algn="l">
              <a:spcBef>
                <a:spcPts val="0"/>
              </a:spcBef>
              <a:spcAft>
                <a:spcPts val="0"/>
              </a:spcAft>
              <a:buNone/>
            </a:pPr>
            <a:r>
              <a:rPr lang="en-US" sz="1800">
                <a:solidFill>
                  <a:schemeClr val="dk1"/>
                </a:solidFill>
                <a:latin typeface="Play"/>
                <a:ea typeface="Play"/>
                <a:cs typeface="Play"/>
                <a:sym typeface="Play"/>
              </a:rPr>
              <a:t>degree = 3</a:t>
            </a:r>
            <a:endParaRPr/>
          </a:p>
          <a:p>
            <a:pPr indent="0" lvl="0" marL="0" marR="0" rtl="0" algn="l">
              <a:spcBef>
                <a:spcPts val="0"/>
              </a:spcBef>
              <a:spcAft>
                <a:spcPts val="0"/>
              </a:spcAft>
              <a:buNone/>
            </a:pPr>
            <a:r>
              <a:rPr lang="en-US" sz="1800">
                <a:solidFill>
                  <a:schemeClr val="dk1"/>
                </a:solidFill>
                <a:latin typeface="Play"/>
                <a:ea typeface="Play"/>
                <a:cs typeface="Play"/>
                <a:sym typeface="Play"/>
              </a:rPr>
              <a:t>gamma = auto</a:t>
            </a:r>
            <a:endParaRPr/>
          </a:p>
        </p:txBody>
      </p:sp>
      <p:sp>
        <p:nvSpPr>
          <p:cNvPr id="819" name="Google Shape;819;p50"/>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Đặc trưng LBP</a:t>
            </a:r>
            <a:endParaRPr/>
          </a:p>
        </p:txBody>
      </p:sp>
      <p:sp>
        <p:nvSpPr>
          <p:cNvPr id="820" name="Google Shape;820;p50"/>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SVM</a:t>
            </a:r>
            <a:endParaRPr sz="1800">
              <a:solidFill>
                <a:schemeClr val="dk1"/>
              </a:solidFill>
              <a:latin typeface="Play"/>
              <a:ea typeface="Play"/>
              <a:cs typeface="Play"/>
              <a:sym typeface="Play"/>
            </a:endParaRPr>
          </a:p>
        </p:txBody>
      </p:sp>
      <p:sp>
        <p:nvSpPr>
          <p:cNvPr id="821" name="Google Shape;821;p50"/>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1</a:t>
            </a:r>
            <a:endParaRPr/>
          </a:p>
        </p:txBody>
      </p:sp>
      <p:sp>
        <p:nvSpPr>
          <p:cNvPr id="822" name="Google Shape;822;p50"/>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LBP default cho kết quả thấp vì đặc trưng còn nhiễu, mô hình SVM dùng kernel poly kém linh hoạt nên chưa bắt tốt ranh giới các lớp khó như inclusion hay scratches</a:t>
            </a:r>
            <a:endParaRPr/>
          </a:p>
        </p:txBody>
      </p:sp>
      <p:sp>
        <p:nvSpPr>
          <p:cNvPr id="823" name="Google Shape;823;p50"/>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078D123B-528A-4F4F-9DED-455D67E8E2E7}" id="824" name="Google Shape;824;p50"/>
          <p:cNvPicPr preferRelativeResize="0"/>
          <p:nvPr/>
        </p:nvPicPr>
        <p:blipFill rotWithShape="1">
          <a:blip r:embed="rId4">
            <a:alphaModFix/>
          </a:blip>
          <a:srcRect b="0" l="0" r="0" t="0"/>
          <a:stretch/>
        </p:blipFill>
        <p:spPr>
          <a:xfrm>
            <a:off x="4995401" y="1770625"/>
            <a:ext cx="5591810" cy="27108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500"/>
                                        <p:tgtEl>
                                          <p:spTgt spid="821"/>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500"/>
                                        <p:tgtEl>
                                          <p:spTgt spid="819"/>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5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500"/>
                                        <p:tgtEl>
                                          <p:spTgt spid="820"/>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5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5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5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500"/>
                                        <p:tgtEl>
                                          <p:spTgt spid="8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1"/>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830" name="Google Shape;830;p51"/>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31" name="Google Shape;831;p51"/>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832" name="Google Shape;832;p51"/>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833" name="Google Shape;833;p51"/>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34" name="Google Shape;834;p51"/>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835" name="Google Shape;835;p51"/>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836" name="Google Shape;836;p51"/>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837" name="Google Shape;837;p51"/>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5. SVM + LBP</a:t>
            </a:r>
            <a:endParaRPr b="1" sz="2000">
              <a:solidFill>
                <a:schemeClr val="dk1"/>
              </a:solidFill>
              <a:latin typeface="Play"/>
              <a:ea typeface="Play"/>
              <a:cs typeface="Play"/>
              <a:sym typeface="Play"/>
            </a:endParaRPr>
          </a:p>
        </p:txBody>
      </p:sp>
      <p:sp>
        <p:nvSpPr>
          <p:cNvPr id="838" name="Google Shape;838;p51"/>
          <p:cNvSpPr txBox="1"/>
          <p:nvPr/>
        </p:nvSpPr>
        <p:spPr>
          <a:xfrm>
            <a:off x="895099" y="2725563"/>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radius = 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n_point = 8 x radius</a:t>
            </a:r>
            <a:endParaRPr/>
          </a:p>
          <a:p>
            <a:pPr indent="0" lvl="0" marL="0" marR="0" rtl="0" algn="l">
              <a:spcBef>
                <a:spcPts val="0"/>
              </a:spcBef>
              <a:spcAft>
                <a:spcPts val="0"/>
              </a:spcAft>
              <a:buNone/>
            </a:pPr>
            <a:r>
              <a:rPr lang="en-US" sz="1800">
                <a:solidFill>
                  <a:schemeClr val="dk1"/>
                </a:solidFill>
                <a:latin typeface="Play"/>
                <a:ea typeface="Play"/>
                <a:cs typeface="Play"/>
                <a:sym typeface="Play"/>
              </a:rPr>
              <a:t>method = uniform</a:t>
            </a:r>
            <a:endParaRPr sz="1800">
              <a:solidFill>
                <a:schemeClr val="dk1"/>
              </a:solidFill>
              <a:latin typeface="Play"/>
              <a:ea typeface="Play"/>
              <a:cs typeface="Play"/>
              <a:sym typeface="Play"/>
            </a:endParaRPr>
          </a:p>
        </p:txBody>
      </p:sp>
      <p:sp>
        <p:nvSpPr>
          <p:cNvPr id="839" name="Google Shape;839;p51"/>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840" name="Google Shape;840;p51"/>
          <p:cNvSpPr txBox="1"/>
          <p:nvPr/>
        </p:nvSpPr>
        <p:spPr>
          <a:xfrm>
            <a:off x="895099" y="4467996"/>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kernel = rbf</a:t>
            </a:r>
            <a:endParaRPr sz="1800">
              <a:solidFill>
                <a:schemeClr val="dk1"/>
              </a:solidFill>
              <a:latin typeface="Play"/>
              <a:ea typeface="Play"/>
              <a:cs typeface="Play"/>
              <a:sym typeface="Play"/>
            </a:endParaRPr>
          </a:p>
          <a:p>
            <a:pPr indent="0" lvl="0" marL="0" marR="0" rtl="0" algn="l">
              <a:spcBef>
                <a:spcPts val="0"/>
              </a:spcBef>
              <a:spcAft>
                <a:spcPts val="0"/>
              </a:spcAft>
              <a:buNone/>
            </a:pPr>
            <a:r>
              <a:rPr lang="en-US" sz="1800">
                <a:solidFill>
                  <a:schemeClr val="dk1"/>
                </a:solidFill>
                <a:latin typeface="Play"/>
                <a:ea typeface="Play"/>
                <a:cs typeface="Play"/>
                <a:sym typeface="Play"/>
              </a:rPr>
              <a:t>C = 21.94365782109154</a:t>
            </a:r>
            <a:endParaRPr/>
          </a:p>
          <a:p>
            <a:pPr indent="0" lvl="0" marL="0" marR="0" rtl="0" algn="l">
              <a:spcBef>
                <a:spcPts val="0"/>
              </a:spcBef>
              <a:spcAft>
                <a:spcPts val="0"/>
              </a:spcAft>
              <a:buNone/>
            </a:pPr>
            <a:r>
              <a:rPr lang="en-US" sz="1800">
                <a:solidFill>
                  <a:schemeClr val="dk1"/>
                </a:solidFill>
                <a:latin typeface="Play"/>
                <a:ea typeface="Play"/>
                <a:cs typeface="Play"/>
                <a:sym typeface="Play"/>
              </a:rPr>
              <a:t>gamma = auto</a:t>
            </a:r>
            <a:endParaRPr/>
          </a:p>
        </p:txBody>
      </p:sp>
      <p:sp>
        <p:nvSpPr>
          <p:cNvPr id="841" name="Google Shape;841;p51"/>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Đặc trưng LBP</a:t>
            </a:r>
            <a:endParaRPr/>
          </a:p>
        </p:txBody>
      </p:sp>
      <p:sp>
        <p:nvSpPr>
          <p:cNvPr id="842" name="Google Shape;842;p51"/>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SVM</a:t>
            </a:r>
            <a:endParaRPr sz="1800">
              <a:solidFill>
                <a:schemeClr val="dk1"/>
              </a:solidFill>
              <a:latin typeface="Play"/>
              <a:ea typeface="Play"/>
              <a:cs typeface="Play"/>
              <a:sym typeface="Play"/>
            </a:endParaRPr>
          </a:p>
        </p:txBody>
      </p:sp>
      <p:sp>
        <p:nvSpPr>
          <p:cNvPr id="843" name="Google Shape;843;p51"/>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2</a:t>
            </a:r>
            <a:endParaRPr b="1" sz="1800">
              <a:solidFill>
                <a:schemeClr val="dk1"/>
              </a:solidFill>
              <a:latin typeface="Play"/>
              <a:ea typeface="Play"/>
              <a:cs typeface="Play"/>
              <a:sym typeface="Play"/>
            </a:endParaRPr>
          </a:p>
        </p:txBody>
      </p:sp>
      <p:sp>
        <p:nvSpPr>
          <p:cNvPr id="844" name="Google Shape;844;p51"/>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LBP uniform ổn định hơn, giảm nhiễu đặc trưng, kết hợp SVM kernel rbf giúp mô hình học được biên phi tuyến tốt hơn. Nhờ đó accuracy và F1-score các lớp đều cải thiện rõ rệt.</a:t>
            </a:r>
            <a:endParaRPr/>
          </a:p>
        </p:txBody>
      </p:sp>
      <p:sp>
        <p:nvSpPr>
          <p:cNvPr id="845" name="Google Shape;845;p51"/>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C4875A0A-348F-4F10-B4E9-C19BC0764C07}" id="846" name="Google Shape;846;p51"/>
          <p:cNvPicPr preferRelativeResize="0"/>
          <p:nvPr/>
        </p:nvPicPr>
        <p:blipFill rotWithShape="1">
          <a:blip r:embed="rId4">
            <a:alphaModFix/>
          </a:blip>
          <a:srcRect b="0" l="0" r="0" t="0"/>
          <a:stretch/>
        </p:blipFill>
        <p:spPr>
          <a:xfrm>
            <a:off x="4912538" y="1677705"/>
            <a:ext cx="5571490" cy="27324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6"/>
          <p:cNvSpPr/>
          <p:nvPr/>
        </p:nvSpPr>
        <p:spPr>
          <a:xfrm>
            <a:off x="-190499" y="-4914900"/>
            <a:ext cx="12382499" cy="13716000"/>
          </a:xfrm>
          <a:prstGeom prst="rect">
            <a:avLst/>
          </a:prstGeom>
          <a:gradFill>
            <a:gsLst>
              <a:gs pos="0">
                <a:schemeClr val="dk1"/>
              </a:gs>
              <a:gs pos="100000">
                <a:srgbClr val="00206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1" i="0" sz="3200">
              <a:solidFill>
                <a:schemeClr val="lt1"/>
              </a:solidFill>
              <a:latin typeface="Calibri"/>
              <a:ea typeface="Calibri"/>
              <a:cs typeface="Calibri"/>
              <a:sym typeface="Calibri"/>
            </a:endParaRPr>
          </a:p>
        </p:txBody>
      </p:sp>
      <p:sp>
        <p:nvSpPr>
          <p:cNvPr id="142" name="Google Shape;142;p16"/>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16"/>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144" name="Google Shape;144;p16"/>
          <p:cNvSpPr txBox="1"/>
          <p:nvPr/>
        </p:nvSpPr>
        <p:spPr>
          <a:xfrm>
            <a:off x="300640" y="169330"/>
            <a:ext cx="47476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Play"/>
                <a:ea typeface="Play"/>
                <a:cs typeface="Play"/>
                <a:sym typeface="Play"/>
              </a:rPr>
              <a:t>I. Giới thiệu bài toán</a:t>
            </a:r>
            <a:endParaRPr b="1" sz="2000">
              <a:solidFill>
                <a:schemeClr val="lt1"/>
              </a:solidFill>
              <a:latin typeface="Play"/>
              <a:ea typeface="Play"/>
              <a:cs typeface="Play"/>
              <a:sym typeface="Play"/>
            </a:endParaRPr>
          </a:p>
        </p:txBody>
      </p:sp>
      <p:sp>
        <p:nvSpPr>
          <p:cNvPr id="145" name="Google Shape;145;p16"/>
          <p:cNvSpPr/>
          <p:nvPr/>
        </p:nvSpPr>
        <p:spPr>
          <a:xfrm>
            <a:off x="7252995" y="1203884"/>
            <a:ext cx="4100804" cy="4015816"/>
          </a:xfrm>
          <a:prstGeom prst="ellipse">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16"/>
          <p:cNvSpPr txBox="1"/>
          <p:nvPr/>
        </p:nvSpPr>
        <p:spPr>
          <a:xfrm>
            <a:off x="948685" y="2229809"/>
            <a:ext cx="5052065" cy="264219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600">
                <a:solidFill>
                  <a:schemeClr val="lt1"/>
                </a:solidFill>
                <a:latin typeface="Play"/>
                <a:ea typeface="Play"/>
                <a:cs typeface="Play"/>
                <a:sym typeface="Play"/>
              </a:rPr>
              <a:t>Trong sản xuất thép cán nóng, chất lượng bề mặt quyết định giá trị và độ bền của sản phẩm; tuy nhiên, các lỗi bề mặt thường xuất hiện và việc kiểm tra thủ công khó đảm bảo chính xác khi sản lượng lớn. Do đó, đề tài hướng tới xây dựng hệ thống tự động phân loại lỗi bề mặt thép từ ảnh cận cảnh nhằm nâng cao hiệu quả và độ tin cậy trong kiểm soát chất lượng.</a:t>
            </a:r>
            <a:endParaRPr/>
          </a:p>
        </p:txBody>
      </p:sp>
      <p:sp>
        <p:nvSpPr>
          <p:cNvPr id="147" name="Google Shape;147;p16"/>
          <p:cNvSpPr/>
          <p:nvPr/>
        </p:nvSpPr>
        <p:spPr>
          <a:xfrm>
            <a:off x="792482" y="2144574"/>
            <a:ext cx="45719" cy="30413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16"/>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49" name="Google Shape;149;p16"/>
          <p:cNvSpPr/>
          <p:nvPr/>
        </p:nvSpPr>
        <p:spPr>
          <a:xfrm>
            <a:off x="615170" y="6468417"/>
            <a:ext cx="45719" cy="365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16"/>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chemeClr val="lt1"/>
                </a:solidFill>
                <a:latin typeface="Arial"/>
                <a:ea typeface="Arial"/>
                <a:cs typeface="Arial"/>
                <a:sym typeface="Arial"/>
              </a:rPr>
              <a:t>COURSE:COMPUTER VISION</a:t>
            </a:r>
            <a:endParaRPr b="1" sz="800">
              <a:solidFill>
                <a:schemeClr val="lt1"/>
              </a:solidFill>
              <a:latin typeface="Arial"/>
              <a:ea typeface="Arial"/>
              <a:cs typeface="Arial"/>
              <a:sym typeface="Arial"/>
            </a:endParaRPr>
          </a:p>
          <a:p>
            <a:pPr indent="0" lvl="0" marL="0" marR="0" rtl="0" algn="l">
              <a:spcBef>
                <a:spcPts val="0"/>
              </a:spcBef>
              <a:spcAft>
                <a:spcPts val="0"/>
              </a:spcAft>
              <a:buNone/>
            </a:pPr>
            <a:r>
              <a:rPr lang="en-US" sz="800">
                <a:solidFill>
                  <a:schemeClr val="lt1"/>
                </a:solidFill>
                <a:latin typeface="Arial"/>
                <a:ea typeface="Arial"/>
                <a:cs typeface="Arial"/>
                <a:sym typeface="Arial"/>
              </a:rPr>
              <a:t>CLASS: </a:t>
            </a:r>
            <a:r>
              <a:rPr b="1" lang="en-US" sz="800">
                <a:solidFill>
                  <a:schemeClr val="lt1"/>
                </a:solidFill>
                <a:latin typeface="Arial"/>
                <a:ea typeface="Arial"/>
                <a:cs typeface="Arial"/>
                <a:sym typeface="Arial"/>
              </a:rPr>
              <a:t>CS231.Q11</a:t>
            </a:r>
            <a:endParaRPr b="1" sz="800">
              <a:solidFill>
                <a:schemeClr val="lt1"/>
              </a:solidFill>
              <a:latin typeface="Arial"/>
              <a:ea typeface="Arial"/>
              <a:cs typeface="Arial"/>
              <a:sym typeface="Arial"/>
            </a:endParaRPr>
          </a:p>
        </p:txBody>
      </p:sp>
      <p:sp>
        <p:nvSpPr>
          <p:cNvPr id="151" name="Google Shape;151;p16"/>
          <p:cNvSpPr/>
          <p:nvPr/>
        </p:nvSpPr>
        <p:spPr>
          <a:xfrm>
            <a:off x="48828" y="24457"/>
            <a:ext cx="12000297" cy="6404273"/>
          </a:xfrm>
          <a:prstGeom prst="roundRect">
            <a:avLst>
              <a:gd fmla="val 5890" name="adj"/>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16"/>
          <p:cNvSpPr txBox="1"/>
          <p:nvPr/>
        </p:nvSpPr>
        <p:spPr>
          <a:xfrm>
            <a:off x="660889" y="1130529"/>
            <a:ext cx="5681060" cy="5847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200">
                <a:solidFill>
                  <a:schemeClr val="lt1"/>
                </a:solidFill>
                <a:latin typeface="Play"/>
                <a:ea typeface="Play"/>
                <a:cs typeface="Play"/>
                <a:sym typeface="Play"/>
              </a:rPr>
              <a:t>1. Lý do chọn đề tài</a:t>
            </a:r>
            <a:endParaRPr/>
          </a:p>
        </p:txBody>
      </p:sp>
      <p:sp>
        <p:nvSpPr>
          <p:cNvPr id="153" name="Google Shape;153;p16"/>
          <p:cNvSpPr/>
          <p:nvPr/>
        </p:nvSpPr>
        <p:spPr>
          <a:xfrm>
            <a:off x="-142274" y="6858000"/>
            <a:ext cx="12382499" cy="13716000"/>
          </a:xfrm>
          <a:prstGeom prst="rect">
            <a:avLst/>
          </a:prstGeom>
          <a:gradFill>
            <a:gsLst>
              <a:gs pos="0">
                <a:srgbClr val="002060"/>
              </a:gs>
              <a:gs pos="100000">
                <a:srgbClr val="00000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3200">
              <a:solidFill>
                <a:schemeClr val="lt1"/>
              </a:solidFill>
              <a:latin typeface="Calibri"/>
              <a:ea typeface="Calibri"/>
              <a:cs typeface="Calibri"/>
              <a:sym typeface="Calibri"/>
            </a:endParaRPr>
          </a:p>
        </p:txBody>
      </p:sp>
      <p:pic>
        <p:nvPicPr>
          <p:cNvPr descr="THÉP CÁN NÓNG TẨY GỈ PHỦ DẦU" id="154" name="Google Shape;154;p16"/>
          <p:cNvPicPr preferRelativeResize="0"/>
          <p:nvPr/>
        </p:nvPicPr>
        <p:blipFill rotWithShape="1">
          <a:blip r:embed="rId4">
            <a:alphaModFix/>
          </a:blip>
          <a:srcRect b="0" l="0" r="0" t="0"/>
          <a:stretch/>
        </p:blipFill>
        <p:spPr>
          <a:xfrm>
            <a:off x="7472433" y="1991912"/>
            <a:ext cx="3661928" cy="2439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2"/>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852" name="Google Shape;852;p52"/>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53" name="Google Shape;853;p52"/>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854" name="Google Shape;854;p52"/>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855" name="Google Shape;855;p52"/>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56" name="Google Shape;856;p52"/>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857" name="Google Shape;857;p52"/>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858" name="Google Shape;858;p52"/>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859" name="Google Shape;859;p52"/>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5. SVM + LBP</a:t>
            </a:r>
            <a:endParaRPr b="1" sz="2000">
              <a:solidFill>
                <a:schemeClr val="dk1"/>
              </a:solidFill>
              <a:latin typeface="Play"/>
              <a:ea typeface="Play"/>
              <a:cs typeface="Play"/>
              <a:sym typeface="Play"/>
            </a:endParaRPr>
          </a:p>
        </p:txBody>
      </p:sp>
      <p:sp>
        <p:nvSpPr>
          <p:cNvPr id="860" name="Google Shape;860;p52"/>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861" name="Google Shape;861;p52"/>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862" name="Google Shape;862;p52"/>
          <p:cNvSpPr txBox="1"/>
          <p:nvPr/>
        </p:nvSpPr>
        <p:spPr>
          <a:xfrm>
            <a:off x="899525" y="2154400"/>
            <a:ext cx="5916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1 đúng, bộ tham số 2 sai</a:t>
            </a:r>
            <a:endParaRPr/>
          </a:p>
        </p:txBody>
      </p:sp>
      <p:pic>
        <p:nvPicPr>
          <p:cNvPr id="863" name="Google Shape;863;p52"/>
          <p:cNvPicPr preferRelativeResize="0"/>
          <p:nvPr/>
        </p:nvPicPr>
        <p:blipFill rotWithShape="1">
          <a:blip r:embed="rId4">
            <a:alphaModFix/>
          </a:blip>
          <a:srcRect b="0" l="0" r="0" t="0"/>
          <a:stretch/>
        </p:blipFill>
        <p:spPr>
          <a:xfrm>
            <a:off x="1036583" y="2968013"/>
            <a:ext cx="2314898" cy="2781688"/>
          </a:xfrm>
          <a:prstGeom prst="rect">
            <a:avLst/>
          </a:prstGeom>
          <a:noFill/>
          <a:ln>
            <a:noFill/>
          </a:ln>
        </p:spPr>
      </p:pic>
      <p:pic>
        <p:nvPicPr>
          <p:cNvPr id="864" name="Google Shape;864;p52"/>
          <p:cNvPicPr preferRelativeResize="0"/>
          <p:nvPr/>
        </p:nvPicPr>
        <p:blipFill rotWithShape="1">
          <a:blip r:embed="rId5">
            <a:alphaModFix/>
          </a:blip>
          <a:srcRect b="0" l="0" r="0" t="0"/>
          <a:stretch/>
        </p:blipFill>
        <p:spPr>
          <a:xfrm>
            <a:off x="4943314" y="2934670"/>
            <a:ext cx="2305372" cy="2848373"/>
          </a:xfrm>
          <a:prstGeom prst="rect">
            <a:avLst/>
          </a:prstGeom>
          <a:noFill/>
          <a:ln>
            <a:noFill/>
          </a:ln>
        </p:spPr>
      </p:pic>
      <p:pic>
        <p:nvPicPr>
          <p:cNvPr id="865" name="Google Shape;865;p52"/>
          <p:cNvPicPr preferRelativeResize="0"/>
          <p:nvPr/>
        </p:nvPicPr>
        <p:blipFill rotWithShape="1">
          <a:blip r:embed="rId6">
            <a:alphaModFix/>
          </a:blip>
          <a:srcRect b="0" l="0" r="0" t="0"/>
          <a:stretch/>
        </p:blipFill>
        <p:spPr>
          <a:xfrm>
            <a:off x="8879495" y="2901327"/>
            <a:ext cx="2286319" cy="28483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3"/>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871" name="Google Shape;871;p53"/>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72" name="Google Shape;872;p53"/>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873" name="Google Shape;873;p53"/>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874" name="Google Shape;874;p53"/>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75" name="Google Shape;875;p53"/>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876" name="Google Shape;876;p53"/>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877" name="Google Shape;877;p53"/>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878" name="Google Shape;878;p53"/>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5. SVM + LBP</a:t>
            </a:r>
            <a:endParaRPr b="1" sz="2000">
              <a:solidFill>
                <a:schemeClr val="dk1"/>
              </a:solidFill>
              <a:latin typeface="Play"/>
              <a:ea typeface="Play"/>
              <a:cs typeface="Play"/>
              <a:sym typeface="Play"/>
            </a:endParaRPr>
          </a:p>
        </p:txBody>
      </p:sp>
      <p:sp>
        <p:nvSpPr>
          <p:cNvPr id="879" name="Google Shape;879;p53"/>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880" name="Google Shape;880;p53"/>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881" name="Google Shape;881;p53"/>
          <p:cNvSpPr txBox="1"/>
          <p:nvPr/>
        </p:nvSpPr>
        <p:spPr>
          <a:xfrm>
            <a:off x="899525" y="2154400"/>
            <a:ext cx="5979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2 đúng, bộ tham số 1 sai</a:t>
            </a:r>
            <a:endParaRPr/>
          </a:p>
        </p:txBody>
      </p:sp>
      <p:pic>
        <p:nvPicPr>
          <p:cNvPr id="882" name="Google Shape;882;p53"/>
          <p:cNvPicPr preferRelativeResize="0"/>
          <p:nvPr/>
        </p:nvPicPr>
        <p:blipFill rotWithShape="1">
          <a:blip r:embed="rId4">
            <a:alphaModFix/>
          </a:blip>
          <a:srcRect b="0" l="0" r="0" t="0"/>
          <a:stretch/>
        </p:blipFill>
        <p:spPr>
          <a:xfrm>
            <a:off x="1313994" y="3025030"/>
            <a:ext cx="2305372" cy="2810267"/>
          </a:xfrm>
          <a:prstGeom prst="rect">
            <a:avLst/>
          </a:prstGeom>
          <a:noFill/>
          <a:ln>
            <a:noFill/>
          </a:ln>
        </p:spPr>
      </p:pic>
      <p:pic>
        <p:nvPicPr>
          <p:cNvPr id="883" name="Google Shape;883;p53"/>
          <p:cNvPicPr preferRelativeResize="0"/>
          <p:nvPr/>
        </p:nvPicPr>
        <p:blipFill rotWithShape="1">
          <a:blip r:embed="rId5">
            <a:alphaModFix/>
          </a:blip>
          <a:srcRect b="0" l="0" r="0" t="0"/>
          <a:stretch/>
        </p:blipFill>
        <p:spPr>
          <a:xfrm>
            <a:off x="4929024" y="2893056"/>
            <a:ext cx="2333951" cy="2915057"/>
          </a:xfrm>
          <a:prstGeom prst="rect">
            <a:avLst/>
          </a:prstGeom>
          <a:noFill/>
          <a:ln>
            <a:noFill/>
          </a:ln>
        </p:spPr>
      </p:pic>
      <p:pic>
        <p:nvPicPr>
          <p:cNvPr id="884" name="Google Shape;884;p53"/>
          <p:cNvPicPr preferRelativeResize="0"/>
          <p:nvPr/>
        </p:nvPicPr>
        <p:blipFill rotWithShape="1">
          <a:blip r:embed="rId6">
            <a:alphaModFix/>
          </a:blip>
          <a:srcRect b="0" l="0" r="0" t="0"/>
          <a:stretch/>
        </p:blipFill>
        <p:spPr>
          <a:xfrm>
            <a:off x="9048427" y="2935924"/>
            <a:ext cx="2305372" cy="28293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4"/>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890" name="Google Shape;890;p54"/>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91" name="Google Shape;891;p54"/>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892" name="Google Shape;892;p54"/>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893" name="Google Shape;893;p54"/>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894" name="Google Shape;894;p54"/>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895" name="Google Shape;895;p54"/>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896" name="Google Shape;896;p54"/>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897" name="Google Shape;897;p54"/>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5. SVM + LBP</a:t>
            </a:r>
            <a:endParaRPr b="1" sz="2000">
              <a:solidFill>
                <a:schemeClr val="dk1"/>
              </a:solidFill>
              <a:latin typeface="Play"/>
              <a:ea typeface="Play"/>
              <a:cs typeface="Play"/>
              <a:sym typeface="Play"/>
            </a:endParaRPr>
          </a:p>
        </p:txBody>
      </p:sp>
      <p:sp>
        <p:nvSpPr>
          <p:cNvPr id="898" name="Google Shape;898;p54"/>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899" name="Google Shape;899;p54"/>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900" name="Google Shape;900;p54"/>
          <p:cNvSpPr txBox="1"/>
          <p:nvPr/>
        </p:nvSpPr>
        <p:spPr>
          <a:xfrm>
            <a:off x="899523" y="2154392"/>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cả 2 bộ tham số đều sai</a:t>
            </a:r>
            <a:endParaRPr/>
          </a:p>
        </p:txBody>
      </p:sp>
      <p:pic>
        <p:nvPicPr>
          <p:cNvPr id="901" name="Google Shape;901;p54"/>
          <p:cNvPicPr preferRelativeResize="0"/>
          <p:nvPr/>
        </p:nvPicPr>
        <p:blipFill rotWithShape="1">
          <a:blip r:embed="rId4">
            <a:alphaModFix/>
          </a:blip>
          <a:srcRect b="0" l="0" r="0" t="0"/>
          <a:stretch/>
        </p:blipFill>
        <p:spPr>
          <a:xfrm>
            <a:off x="1329453" y="2858319"/>
            <a:ext cx="2286319" cy="2753109"/>
          </a:xfrm>
          <a:prstGeom prst="rect">
            <a:avLst/>
          </a:prstGeom>
          <a:noFill/>
          <a:ln>
            <a:noFill/>
          </a:ln>
        </p:spPr>
      </p:pic>
      <p:pic>
        <p:nvPicPr>
          <p:cNvPr id="902" name="Google Shape;902;p54"/>
          <p:cNvPicPr preferRelativeResize="0"/>
          <p:nvPr/>
        </p:nvPicPr>
        <p:blipFill rotWithShape="1">
          <a:blip r:embed="rId5">
            <a:alphaModFix/>
          </a:blip>
          <a:srcRect b="0" l="0" r="0" t="0"/>
          <a:stretch/>
        </p:blipFill>
        <p:spPr>
          <a:xfrm>
            <a:off x="4948077" y="2782108"/>
            <a:ext cx="2295845" cy="2829320"/>
          </a:xfrm>
          <a:prstGeom prst="rect">
            <a:avLst/>
          </a:prstGeom>
          <a:noFill/>
          <a:ln>
            <a:noFill/>
          </a:ln>
        </p:spPr>
      </p:pic>
      <p:pic>
        <p:nvPicPr>
          <p:cNvPr id="903" name="Google Shape;903;p54"/>
          <p:cNvPicPr preferRelativeResize="0"/>
          <p:nvPr/>
        </p:nvPicPr>
        <p:blipFill rotWithShape="1">
          <a:blip r:embed="rId6">
            <a:alphaModFix/>
          </a:blip>
          <a:srcRect b="0" l="0" r="0" t="0"/>
          <a:stretch/>
        </p:blipFill>
        <p:spPr>
          <a:xfrm>
            <a:off x="8924924" y="2858319"/>
            <a:ext cx="2248214" cy="28102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55"/>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909" name="Google Shape;909;p55"/>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10" name="Google Shape;910;p55"/>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911" name="Google Shape;911;p55"/>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912" name="Google Shape;912;p55"/>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13" name="Google Shape;913;p55"/>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914" name="Google Shape;914;p55"/>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915" name="Google Shape;915;p55"/>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916" name="Google Shape;916;p55"/>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6. SVM + SIFT</a:t>
            </a:r>
            <a:endParaRPr/>
          </a:p>
        </p:txBody>
      </p:sp>
      <p:sp>
        <p:nvSpPr>
          <p:cNvPr id="917" name="Google Shape;917;p55"/>
          <p:cNvSpPr txBox="1"/>
          <p:nvPr/>
        </p:nvSpPr>
        <p:spPr>
          <a:xfrm>
            <a:off x="895099" y="2725563"/>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100</a:t>
            </a:r>
            <a:endParaRPr/>
          </a:p>
        </p:txBody>
      </p:sp>
      <p:sp>
        <p:nvSpPr>
          <p:cNvPr id="918" name="Google Shape;918;p55"/>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919" name="Google Shape;919;p55"/>
          <p:cNvSpPr txBox="1"/>
          <p:nvPr/>
        </p:nvSpPr>
        <p:spPr>
          <a:xfrm>
            <a:off x="895099" y="4467996"/>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kernel = rbf</a:t>
            </a:r>
            <a:endParaRPr sz="1800">
              <a:solidFill>
                <a:schemeClr val="dk1"/>
              </a:solidFill>
              <a:latin typeface="Play"/>
              <a:ea typeface="Play"/>
              <a:cs typeface="Play"/>
              <a:sym typeface="Play"/>
            </a:endParaRPr>
          </a:p>
          <a:p>
            <a:pPr indent="0" lvl="0" marL="0" marR="0" rtl="0" algn="l">
              <a:spcBef>
                <a:spcPts val="0"/>
              </a:spcBef>
              <a:spcAft>
                <a:spcPts val="0"/>
              </a:spcAft>
              <a:buNone/>
            </a:pPr>
            <a:r>
              <a:rPr lang="en-US" sz="1800">
                <a:solidFill>
                  <a:schemeClr val="dk1"/>
                </a:solidFill>
                <a:latin typeface="Play"/>
                <a:ea typeface="Play"/>
                <a:cs typeface="Play"/>
                <a:sym typeface="Play"/>
              </a:rPr>
              <a:t>C = 1.502040551723996</a:t>
            </a:r>
            <a:endParaRPr/>
          </a:p>
          <a:p>
            <a:pPr indent="0" lvl="0" marL="0" marR="0" rtl="0" algn="l">
              <a:spcBef>
                <a:spcPts val="0"/>
              </a:spcBef>
              <a:spcAft>
                <a:spcPts val="0"/>
              </a:spcAft>
              <a:buNone/>
            </a:pPr>
            <a:r>
              <a:rPr lang="en-US" sz="1800">
                <a:solidFill>
                  <a:schemeClr val="dk1"/>
                </a:solidFill>
                <a:latin typeface="Play"/>
                <a:ea typeface="Play"/>
                <a:cs typeface="Play"/>
                <a:sym typeface="Play"/>
              </a:rPr>
              <a:t>gamma = scale</a:t>
            </a:r>
            <a:endParaRPr/>
          </a:p>
        </p:txBody>
      </p:sp>
      <p:sp>
        <p:nvSpPr>
          <p:cNvPr id="920" name="Google Shape;920;p55"/>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Đặc trưng SIFT</a:t>
            </a:r>
            <a:endParaRPr/>
          </a:p>
        </p:txBody>
      </p:sp>
      <p:sp>
        <p:nvSpPr>
          <p:cNvPr id="921" name="Google Shape;921;p55"/>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SVM</a:t>
            </a:r>
            <a:endParaRPr sz="1800">
              <a:solidFill>
                <a:schemeClr val="dk1"/>
              </a:solidFill>
              <a:latin typeface="Play"/>
              <a:ea typeface="Play"/>
              <a:cs typeface="Play"/>
              <a:sym typeface="Play"/>
            </a:endParaRPr>
          </a:p>
        </p:txBody>
      </p:sp>
      <p:sp>
        <p:nvSpPr>
          <p:cNvPr id="922" name="Google Shape;922;p55"/>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1</a:t>
            </a:r>
            <a:endParaRPr b="1" sz="1800">
              <a:solidFill>
                <a:schemeClr val="dk1"/>
              </a:solidFill>
              <a:latin typeface="Play"/>
              <a:ea typeface="Play"/>
              <a:cs typeface="Play"/>
              <a:sym typeface="Play"/>
            </a:endParaRPr>
          </a:p>
        </p:txBody>
      </p:sp>
      <p:sp>
        <p:nvSpPr>
          <p:cNvPr id="923" name="Google Shape;923;p55"/>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100: SIFT cung cấp đặc trưng chi tiết, SVM kernel rbf với gamma scale học ranh giới lớp tốt, model ổn định, accuracy và F1-score cao.</a:t>
            </a:r>
            <a:endParaRPr/>
          </a:p>
        </p:txBody>
      </p:sp>
      <p:sp>
        <p:nvSpPr>
          <p:cNvPr id="924" name="Google Shape;924;p55"/>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A table with numbers and a few black text&#10;&#10;AI-generated content may be incorrect." id="925" name="Google Shape;925;p55"/>
          <p:cNvPicPr preferRelativeResize="0"/>
          <p:nvPr/>
        </p:nvPicPr>
        <p:blipFill rotWithShape="1">
          <a:blip r:embed="rId4">
            <a:alphaModFix/>
          </a:blip>
          <a:srcRect b="0" l="0" r="0" t="0"/>
          <a:stretch/>
        </p:blipFill>
        <p:spPr>
          <a:xfrm>
            <a:off x="4995401" y="1781875"/>
            <a:ext cx="5577205" cy="29425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56"/>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931" name="Google Shape;931;p56"/>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32" name="Google Shape;932;p56"/>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933" name="Google Shape;933;p56"/>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934" name="Google Shape;934;p56"/>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35" name="Google Shape;935;p56"/>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936" name="Google Shape;936;p56"/>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937" name="Google Shape;937;p56"/>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938" name="Google Shape;938;p56"/>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6. SVM + SIFT</a:t>
            </a:r>
            <a:endParaRPr/>
          </a:p>
        </p:txBody>
      </p:sp>
      <p:sp>
        <p:nvSpPr>
          <p:cNvPr id="939" name="Google Shape;939;p56"/>
          <p:cNvSpPr txBox="1"/>
          <p:nvPr/>
        </p:nvSpPr>
        <p:spPr>
          <a:xfrm>
            <a:off x="895099" y="2725563"/>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200</a:t>
            </a:r>
            <a:endParaRPr/>
          </a:p>
        </p:txBody>
      </p:sp>
      <p:sp>
        <p:nvSpPr>
          <p:cNvPr id="940" name="Google Shape;940;p56"/>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941" name="Google Shape;941;p56"/>
          <p:cNvSpPr txBox="1"/>
          <p:nvPr/>
        </p:nvSpPr>
        <p:spPr>
          <a:xfrm>
            <a:off x="895099" y="4467996"/>
            <a:ext cx="489039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kernel = rbf</a:t>
            </a:r>
            <a:endParaRPr sz="1800">
              <a:solidFill>
                <a:schemeClr val="dk1"/>
              </a:solidFill>
              <a:latin typeface="Play"/>
              <a:ea typeface="Play"/>
              <a:cs typeface="Play"/>
              <a:sym typeface="Play"/>
            </a:endParaRPr>
          </a:p>
          <a:p>
            <a:pPr indent="0" lvl="0" marL="0" marR="0" rtl="0" algn="l">
              <a:spcBef>
                <a:spcPts val="0"/>
              </a:spcBef>
              <a:spcAft>
                <a:spcPts val="0"/>
              </a:spcAft>
              <a:buNone/>
            </a:pPr>
            <a:r>
              <a:rPr lang="en-US" sz="1800">
                <a:solidFill>
                  <a:schemeClr val="dk1"/>
                </a:solidFill>
                <a:latin typeface="Play"/>
                <a:ea typeface="Play"/>
                <a:cs typeface="Play"/>
                <a:sym typeface="Play"/>
              </a:rPr>
              <a:t>C = 291.5443189153751</a:t>
            </a:r>
            <a:endParaRPr/>
          </a:p>
          <a:p>
            <a:pPr indent="0" lvl="0" marL="0" marR="0" rtl="0" algn="l">
              <a:spcBef>
                <a:spcPts val="0"/>
              </a:spcBef>
              <a:spcAft>
                <a:spcPts val="0"/>
              </a:spcAft>
              <a:buNone/>
            </a:pPr>
            <a:r>
              <a:rPr lang="en-US" sz="1800">
                <a:solidFill>
                  <a:schemeClr val="dk1"/>
                </a:solidFill>
                <a:latin typeface="Play"/>
                <a:ea typeface="Play"/>
                <a:cs typeface="Play"/>
                <a:sym typeface="Play"/>
              </a:rPr>
              <a:t>gamma = auto</a:t>
            </a:r>
            <a:endParaRPr/>
          </a:p>
        </p:txBody>
      </p:sp>
      <p:sp>
        <p:nvSpPr>
          <p:cNvPr id="942" name="Google Shape;942;p56"/>
          <p:cNvSpPr txBox="1"/>
          <p:nvPr/>
        </p:nvSpPr>
        <p:spPr>
          <a:xfrm>
            <a:off x="747123" y="2370669"/>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Đặc trưng SIFT</a:t>
            </a:r>
            <a:endParaRPr/>
          </a:p>
        </p:txBody>
      </p:sp>
      <p:sp>
        <p:nvSpPr>
          <p:cNvPr id="943" name="Google Shape;943;p56"/>
          <p:cNvSpPr txBox="1"/>
          <p:nvPr/>
        </p:nvSpPr>
        <p:spPr>
          <a:xfrm>
            <a:off x="747124" y="4014915"/>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SVM</a:t>
            </a:r>
            <a:endParaRPr sz="1800">
              <a:solidFill>
                <a:schemeClr val="dk1"/>
              </a:solidFill>
              <a:latin typeface="Play"/>
              <a:ea typeface="Play"/>
              <a:cs typeface="Play"/>
              <a:sym typeface="Play"/>
            </a:endParaRPr>
          </a:p>
        </p:txBody>
      </p:sp>
      <p:sp>
        <p:nvSpPr>
          <p:cNvPr id="944" name="Google Shape;944;p56"/>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Bộ tham số 2</a:t>
            </a:r>
            <a:endParaRPr b="1" sz="1800">
              <a:solidFill>
                <a:schemeClr val="dk1"/>
              </a:solidFill>
              <a:latin typeface="Play"/>
              <a:ea typeface="Play"/>
              <a:cs typeface="Play"/>
              <a:sym typeface="Play"/>
            </a:endParaRPr>
          </a:p>
        </p:txBody>
      </p:sp>
      <p:sp>
        <p:nvSpPr>
          <p:cNvPr id="945" name="Google Shape;945;p56"/>
          <p:cNvSpPr txBox="1"/>
          <p:nvPr/>
        </p:nvSpPr>
        <p:spPr>
          <a:xfrm>
            <a:off x="4912538" y="4924520"/>
            <a:ext cx="60064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vocab_size = 200: SIFT đặc trưng nhiều hơn, SVM với gamma auto học chi tiết hơn, model mạnh mẽ, khả năng phân biệt lớp chi tiết tốt, tổng thể accuracy cao</a:t>
            </a:r>
            <a:endParaRPr sz="1800">
              <a:solidFill>
                <a:schemeClr val="dk1"/>
              </a:solidFill>
              <a:latin typeface="Play"/>
              <a:ea typeface="Play"/>
              <a:cs typeface="Play"/>
              <a:sym typeface="Play"/>
            </a:endParaRPr>
          </a:p>
        </p:txBody>
      </p:sp>
      <p:sp>
        <p:nvSpPr>
          <p:cNvPr id="946" name="Google Shape;946;p56"/>
          <p:cNvSpPr/>
          <p:nvPr/>
        </p:nvSpPr>
        <p:spPr>
          <a:xfrm>
            <a:off x="4320087" y="5112557"/>
            <a:ext cx="411474"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pic>
        <p:nvPicPr>
          <p:cNvPr descr="A table with numbers and a few black text&#10;&#10;AI-generated content may be incorrect." id="947" name="Google Shape;947;p56"/>
          <p:cNvPicPr preferRelativeResize="0"/>
          <p:nvPr/>
        </p:nvPicPr>
        <p:blipFill rotWithShape="1">
          <a:blip r:embed="rId4">
            <a:alphaModFix/>
          </a:blip>
          <a:srcRect b="0" l="0" r="0" t="0"/>
          <a:stretch/>
        </p:blipFill>
        <p:spPr>
          <a:xfrm>
            <a:off x="4995401" y="1785060"/>
            <a:ext cx="5778500" cy="30175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7"/>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953" name="Google Shape;953;p57"/>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54" name="Google Shape;954;p57"/>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955" name="Google Shape;955;p57"/>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956" name="Google Shape;956;p57"/>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57" name="Google Shape;957;p57"/>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958" name="Google Shape;958;p57"/>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959" name="Google Shape;959;p57"/>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960" name="Google Shape;960;p57"/>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6. SVM + SIFT</a:t>
            </a:r>
            <a:endParaRPr/>
          </a:p>
        </p:txBody>
      </p:sp>
      <p:sp>
        <p:nvSpPr>
          <p:cNvPr id="961" name="Google Shape;961;p57"/>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962" name="Google Shape;962;p57"/>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963" name="Google Shape;963;p57"/>
          <p:cNvSpPr txBox="1"/>
          <p:nvPr/>
        </p:nvSpPr>
        <p:spPr>
          <a:xfrm>
            <a:off x="899525" y="2154400"/>
            <a:ext cx="6093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1 đúng, bộ tham số 2 sai</a:t>
            </a:r>
            <a:endParaRPr/>
          </a:p>
        </p:txBody>
      </p:sp>
      <p:pic>
        <p:nvPicPr>
          <p:cNvPr id="964" name="Google Shape;964;p57"/>
          <p:cNvPicPr preferRelativeResize="0"/>
          <p:nvPr/>
        </p:nvPicPr>
        <p:blipFill rotWithShape="1">
          <a:blip r:embed="rId4">
            <a:alphaModFix/>
          </a:blip>
          <a:srcRect b="0" l="0" r="0" t="0"/>
          <a:stretch/>
        </p:blipFill>
        <p:spPr>
          <a:xfrm>
            <a:off x="3192320" y="2791849"/>
            <a:ext cx="2000529" cy="2514951"/>
          </a:xfrm>
          <a:prstGeom prst="rect">
            <a:avLst/>
          </a:prstGeom>
          <a:noFill/>
          <a:ln>
            <a:noFill/>
          </a:ln>
        </p:spPr>
      </p:pic>
      <p:pic>
        <p:nvPicPr>
          <p:cNvPr id="965" name="Google Shape;965;p57"/>
          <p:cNvPicPr preferRelativeResize="0"/>
          <p:nvPr/>
        </p:nvPicPr>
        <p:blipFill rotWithShape="1">
          <a:blip r:embed="rId5">
            <a:alphaModFix/>
          </a:blip>
          <a:srcRect b="0" l="0" r="0" t="0"/>
          <a:stretch/>
        </p:blipFill>
        <p:spPr>
          <a:xfrm>
            <a:off x="7291859" y="2753744"/>
            <a:ext cx="2067213" cy="255305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58"/>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971" name="Google Shape;971;p58"/>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72" name="Google Shape;972;p58"/>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973" name="Google Shape;973;p58"/>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974" name="Google Shape;974;p58"/>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75" name="Google Shape;975;p58"/>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976" name="Google Shape;976;p58"/>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977" name="Google Shape;977;p58"/>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978" name="Google Shape;978;p58"/>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6. SVM + SIFT</a:t>
            </a:r>
            <a:endParaRPr/>
          </a:p>
        </p:txBody>
      </p:sp>
      <p:sp>
        <p:nvSpPr>
          <p:cNvPr id="979" name="Google Shape;979;p58"/>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980" name="Google Shape;980;p58"/>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981" name="Google Shape;981;p58"/>
          <p:cNvSpPr txBox="1"/>
          <p:nvPr/>
        </p:nvSpPr>
        <p:spPr>
          <a:xfrm>
            <a:off x="899525" y="2154400"/>
            <a:ext cx="5643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bộ tham số 2 đúng, bộ tham số 1 sai</a:t>
            </a:r>
            <a:endParaRPr/>
          </a:p>
        </p:txBody>
      </p:sp>
      <p:pic>
        <p:nvPicPr>
          <p:cNvPr id="982" name="Google Shape;982;p58"/>
          <p:cNvPicPr preferRelativeResize="0"/>
          <p:nvPr/>
        </p:nvPicPr>
        <p:blipFill rotWithShape="1">
          <a:blip r:embed="rId4">
            <a:alphaModFix/>
          </a:blip>
          <a:srcRect b="0" l="0" r="0" t="0"/>
          <a:stretch/>
        </p:blipFill>
        <p:spPr>
          <a:xfrm>
            <a:off x="3045256" y="2955286"/>
            <a:ext cx="1991003" cy="2438740"/>
          </a:xfrm>
          <a:prstGeom prst="rect">
            <a:avLst/>
          </a:prstGeom>
          <a:noFill/>
          <a:ln>
            <a:noFill/>
          </a:ln>
        </p:spPr>
      </p:pic>
      <p:pic>
        <p:nvPicPr>
          <p:cNvPr id="983" name="Google Shape;983;p58"/>
          <p:cNvPicPr preferRelativeResize="0"/>
          <p:nvPr/>
        </p:nvPicPr>
        <p:blipFill rotWithShape="1">
          <a:blip r:embed="rId5">
            <a:alphaModFix/>
          </a:blip>
          <a:srcRect b="0" l="0" r="0" t="0"/>
          <a:stretch/>
        </p:blipFill>
        <p:spPr>
          <a:xfrm>
            <a:off x="7155743" y="2879075"/>
            <a:ext cx="2029108" cy="25149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59"/>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989" name="Google Shape;989;p59"/>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90" name="Google Shape;990;p59"/>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991" name="Google Shape;991;p59"/>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992" name="Google Shape;992;p59"/>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993" name="Google Shape;993;p59"/>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994" name="Google Shape;994;p59"/>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995" name="Google Shape;995;p59"/>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996" name="Google Shape;996;p59"/>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6. SVM + SIFT</a:t>
            </a:r>
            <a:endParaRPr/>
          </a:p>
        </p:txBody>
      </p:sp>
      <p:sp>
        <p:nvSpPr>
          <p:cNvPr id="997" name="Google Shape;997;p59"/>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998" name="Google Shape;998;p59"/>
          <p:cNvSpPr txBox="1"/>
          <p:nvPr/>
        </p:nvSpPr>
        <p:spPr>
          <a:xfrm>
            <a:off x="747123" y="1785060"/>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Phân tích kết quả</a:t>
            </a:r>
            <a:endParaRPr b="1" sz="1800">
              <a:solidFill>
                <a:schemeClr val="dk1"/>
              </a:solidFill>
              <a:latin typeface="Play"/>
              <a:ea typeface="Play"/>
              <a:cs typeface="Play"/>
              <a:sym typeface="Play"/>
            </a:endParaRPr>
          </a:p>
        </p:txBody>
      </p:sp>
      <p:sp>
        <p:nvSpPr>
          <p:cNvPr id="999" name="Google Shape;999;p59"/>
          <p:cNvSpPr txBox="1"/>
          <p:nvPr/>
        </p:nvSpPr>
        <p:spPr>
          <a:xfrm>
            <a:off x="899523" y="2154392"/>
            <a:ext cx="48903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Những ảnh cả 2 bộ tham số đều sai</a:t>
            </a:r>
            <a:endParaRPr/>
          </a:p>
        </p:txBody>
      </p:sp>
      <p:pic>
        <p:nvPicPr>
          <p:cNvPr id="1000" name="Google Shape;1000;p59"/>
          <p:cNvPicPr preferRelativeResize="0"/>
          <p:nvPr/>
        </p:nvPicPr>
        <p:blipFill rotWithShape="1">
          <a:blip r:embed="rId4">
            <a:alphaModFix/>
          </a:blip>
          <a:srcRect b="0" l="0" r="0" t="0"/>
          <a:stretch/>
        </p:blipFill>
        <p:spPr>
          <a:xfrm>
            <a:off x="3062737" y="2926043"/>
            <a:ext cx="2038635" cy="2419688"/>
          </a:xfrm>
          <a:prstGeom prst="rect">
            <a:avLst/>
          </a:prstGeom>
          <a:noFill/>
          <a:ln>
            <a:noFill/>
          </a:ln>
        </p:spPr>
      </p:pic>
      <p:pic>
        <p:nvPicPr>
          <p:cNvPr id="1001" name="Google Shape;1001;p59"/>
          <p:cNvPicPr preferRelativeResize="0"/>
          <p:nvPr/>
        </p:nvPicPr>
        <p:blipFill rotWithShape="1">
          <a:blip r:embed="rId5">
            <a:alphaModFix/>
          </a:blip>
          <a:srcRect b="0" l="0" r="0" t="0"/>
          <a:stretch/>
        </p:blipFill>
        <p:spPr>
          <a:xfrm>
            <a:off x="7551168" y="2854265"/>
            <a:ext cx="2048161" cy="253400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0"/>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1007" name="Google Shape;1007;p60"/>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008" name="Google Shape;1008;p60"/>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1009" name="Google Shape;1009;p60"/>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1010" name="Google Shape;1010;p60"/>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011" name="Google Shape;1011;p60"/>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1012" name="Google Shape;1012;p60"/>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1013" name="Google Shape;1013;p60"/>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1014" name="Google Shape;1014;p60"/>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So sánh các phương pháp</a:t>
            </a:r>
            <a:endParaRPr b="1" sz="2000">
              <a:solidFill>
                <a:schemeClr val="dk1"/>
              </a:solidFill>
              <a:latin typeface="Play"/>
              <a:ea typeface="Play"/>
              <a:cs typeface="Play"/>
              <a:sym typeface="Play"/>
            </a:endParaRPr>
          </a:p>
        </p:txBody>
      </p:sp>
      <p:sp>
        <p:nvSpPr>
          <p:cNvPr id="1015" name="Google Shape;1015;p60"/>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graphicFrame>
        <p:nvGraphicFramePr>
          <p:cNvPr id="1016" name="Google Shape;1016;p60"/>
          <p:cNvGraphicFramePr/>
          <p:nvPr/>
        </p:nvGraphicFramePr>
        <p:xfrm>
          <a:off x="952500" y="2322063"/>
          <a:ext cx="3000000" cy="3000000"/>
        </p:xfrm>
        <a:graphic>
          <a:graphicData uri="http://schemas.openxmlformats.org/drawingml/2006/table">
            <a:tbl>
              <a:tblPr>
                <a:noFill/>
                <a:tableStyleId>{5EB395E9-B935-4968-8E10-F70E0205C7CE}</a:tableStyleId>
              </a:tblPr>
              <a:tblGrid>
                <a:gridCol w="1535000"/>
                <a:gridCol w="4271925"/>
                <a:gridCol w="4480075"/>
              </a:tblGrid>
              <a:tr h="381000">
                <a:tc>
                  <a:txBody>
                    <a:bodyPr/>
                    <a:lstStyle/>
                    <a:p>
                      <a:pPr indent="0" lvl="0" marL="0" rtl="0" algn="l">
                        <a:lnSpc>
                          <a:spcPct val="115000"/>
                        </a:lnSpc>
                        <a:spcBef>
                          <a:spcPts val="1200"/>
                        </a:spcBef>
                        <a:spcAft>
                          <a:spcPts val="1200"/>
                        </a:spcAft>
                        <a:buNone/>
                      </a:pPr>
                      <a:r>
                        <a:rPr b="1" lang="en-US" sz="2000"/>
                        <a:t> </a:t>
                      </a:r>
                      <a:endParaRPr b="1" sz="20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sz="2000"/>
                        <a:t>KNN + LBP</a:t>
                      </a:r>
                      <a:endParaRPr b="1" sz="20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sz="2000"/>
                        <a:t>KNN + SIFT</a:t>
                      </a:r>
                      <a:endParaRPr b="1" sz="20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Ưu điểm</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Vector nhỏ → khoảng cách Euclidean tính nhanh, phù hợp mô hình dựa-láng-giềng.</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Đặc trưng keypoint giàu thông tin, ổn định trước biến dạng.</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Nhược điểm</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Kém bất biến hình học, phân tách kém khi dữ liệu phức tạp.</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SIFT tạo ra không gian đặc trưng cao chiều khiến độ đo khoảng cách của KNN mất đi tính phân biệt hiệu quả.</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Độ chính xác</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0.9222</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0.9056</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1"/>
          <p:cNvSpPr/>
          <p:nvPr/>
        </p:nvSpPr>
        <p:spPr>
          <a:xfrm>
            <a:off x="77403" y="6472643"/>
            <a:ext cx="444984" cy="359695"/>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1022" name="Google Shape;1022;p61"/>
          <p:cNvSpPr/>
          <p:nvPr/>
        </p:nvSpPr>
        <p:spPr>
          <a:xfrm>
            <a:off x="615170" y="6468417"/>
            <a:ext cx="45600" cy="365100"/>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023" name="Google Shape;1023;p61"/>
          <p:cNvSpPr txBox="1"/>
          <p:nvPr/>
        </p:nvSpPr>
        <p:spPr>
          <a:xfrm>
            <a:off x="752182" y="6420146"/>
            <a:ext cx="4629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1024" name="Google Shape;1024;p61"/>
          <p:cNvSpPr/>
          <p:nvPr/>
        </p:nvSpPr>
        <p:spPr>
          <a:xfrm>
            <a:off x="48828" y="424568"/>
            <a:ext cx="12000300" cy="6004200"/>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1025" name="Google Shape;1025;p61"/>
          <p:cNvSpPr/>
          <p:nvPr/>
        </p:nvSpPr>
        <p:spPr>
          <a:xfrm>
            <a:off x="11353799" y="6480646"/>
            <a:ext cx="333300" cy="28590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026" name="Google Shape;1026;p61"/>
          <p:cNvSpPr txBox="1"/>
          <p:nvPr>
            <p:ph idx="12" type="sldNum"/>
          </p:nvPr>
        </p:nvSpPr>
        <p:spPr>
          <a:xfrm>
            <a:off x="8924924" y="6440958"/>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1027" name="Google Shape;1027;p61"/>
          <p:cNvSpPr txBox="1"/>
          <p:nvPr/>
        </p:nvSpPr>
        <p:spPr>
          <a:xfrm>
            <a:off x="0" y="24458"/>
            <a:ext cx="6166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1028" name="Google Shape;1028;p61"/>
          <p:cNvSpPr txBox="1"/>
          <p:nvPr/>
        </p:nvSpPr>
        <p:spPr>
          <a:xfrm>
            <a:off x="319689" y="624623"/>
            <a:ext cx="4919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1029" name="Google Shape;1029;p61"/>
          <p:cNvSpPr txBox="1"/>
          <p:nvPr/>
        </p:nvSpPr>
        <p:spPr>
          <a:xfrm>
            <a:off x="523877" y="1116825"/>
            <a:ext cx="5643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So sánh các phương pháp</a:t>
            </a:r>
            <a:endParaRPr b="1" sz="2000">
              <a:solidFill>
                <a:schemeClr val="dk1"/>
              </a:solidFill>
              <a:latin typeface="Play"/>
              <a:ea typeface="Play"/>
              <a:cs typeface="Play"/>
              <a:sym typeface="Play"/>
            </a:endParaRPr>
          </a:p>
        </p:txBody>
      </p:sp>
      <p:sp>
        <p:nvSpPr>
          <p:cNvPr id="1030" name="Google Shape;1030;p61"/>
          <p:cNvSpPr/>
          <p:nvPr/>
        </p:nvSpPr>
        <p:spPr>
          <a:xfrm>
            <a:off x="569451" y="1770625"/>
            <a:ext cx="45600" cy="41964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graphicFrame>
        <p:nvGraphicFramePr>
          <p:cNvPr id="1031" name="Google Shape;1031;p61"/>
          <p:cNvGraphicFramePr/>
          <p:nvPr/>
        </p:nvGraphicFramePr>
        <p:xfrm>
          <a:off x="952500" y="2322063"/>
          <a:ext cx="3000000" cy="3000000"/>
        </p:xfrm>
        <a:graphic>
          <a:graphicData uri="http://schemas.openxmlformats.org/drawingml/2006/table">
            <a:tbl>
              <a:tblPr>
                <a:noFill/>
                <a:tableStyleId>{5EB395E9-B935-4968-8E10-F70E0205C7CE}</a:tableStyleId>
              </a:tblPr>
              <a:tblGrid>
                <a:gridCol w="1535000"/>
                <a:gridCol w="4271925"/>
                <a:gridCol w="4480075"/>
              </a:tblGrid>
              <a:tr h="381000">
                <a:tc>
                  <a:txBody>
                    <a:bodyPr/>
                    <a:lstStyle/>
                    <a:p>
                      <a:pPr indent="0" lvl="0" marL="0" rtl="0" algn="l">
                        <a:lnSpc>
                          <a:spcPct val="115000"/>
                        </a:lnSpc>
                        <a:spcBef>
                          <a:spcPts val="1200"/>
                        </a:spcBef>
                        <a:spcAft>
                          <a:spcPts val="1200"/>
                        </a:spcAft>
                        <a:buNone/>
                      </a:pPr>
                      <a:r>
                        <a:rPr b="1" lang="en-US" sz="2000"/>
                        <a:t> </a:t>
                      </a:r>
                      <a:endParaRPr b="1" sz="20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sz="2000"/>
                        <a:t>RF + LBP</a:t>
                      </a:r>
                      <a:endParaRPr b="1" sz="20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sz="2000"/>
                        <a:t>RF + SIFT</a:t>
                      </a:r>
                      <a:endParaRPr b="1" sz="20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Ưu điểm</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Đặc trưng nhẹ → thời gian huấn luyện nhanh.</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Đặc trưng giàu thông tin → RF khai thác tốt qua nhiều cây phân tách; độ chính xác cao</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Nhược điểm</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Biểu diễn yếu → hạn chế khả năng phân tách của RF.</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Tính toán tốn kém, vector lớn.</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Độ chính xác</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0.9000</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0.9778</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p:nvPr/>
        </p:nvSpPr>
        <p:spPr>
          <a:xfrm rot="-5400000">
            <a:off x="8715398" y="3070407"/>
            <a:ext cx="862489" cy="339147"/>
          </a:xfrm>
          <a:prstGeom prst="leftArrow">
            <a:avLst>
              <a:gd fmla="val 60000" name="adj1"/>
              <a:gd fmla="val 50000" name="adj2"/>
            </a:avLst>
          </a:prstGeom>
          <a:solidFill>
            <a:srgbClr val="A9B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17"/>
          <p:cNvSpPr/>
          <p:nvPr/>
        </p:nvSpPr>
        <p:spPr>
          <a:xfrm rot="10800000">
            <a:off x="7619367" y="3792701"/>
            <a:ext cx="862489" cy="339147"/>
          </a:xfrm>
          <a:prstGeom prst="leftArrow">
            <a:avLst>
              <a:gd fmla="val 60000" name="adj1"/>
              <a:gd fmla="val 50000" name="adj2"/>
            </a:avLst>
          </a:prstGeom>
          <a:solidFill>
            <a:srgbClr val="A9B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17"/>
          <p:cNvSpPr/>
          <p:nvPr/>
        </p:nvSpPr>
        <p:spPr>
          <a:xfrm rot="10800000">
            <a:off x="9347458" y="3780935"/>
            <a:ext cx="862489" cy="339147"/>
          </a:xfrm>
          <a:prstGeom prst="leftArrow">
            <a:avLst>
              <a:gd fmla="val 60000" name="adj1"/>
              <a:gd fmla="val 50000" name="adj2"/>
            </a:avLst>
          </a:prstGeom>
          <a:solidFill>
            <a:srgbClr val="A9B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17"/>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63" name="Google Shape;163;p17"/>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 name="Google Shape;164;p17"/>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165" name="Google Shape;165;p17"/>
          <p:cNvSpPr/>
          <p:nvPr/>
        </p:nvSpPr>
        <p:spPr>
          <a:xfrm>
            <a:off x="48828" y="24457"/>
            <a:ext cx="12000297" cy="6404273"/>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166" name="Google Shape;166;p17"/>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17"/>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168" name="Google Shape;168;p17"/>
          <p:cNvSpPr txBox="1"/>
          <p:nvPr/>
        </p:nvSpPr>
        <p:spPr>
          <a:xfrm>
            <a:off x="300640" y="169330"/>
            <a:ext cx="47476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 Introduction</a:t>
            </a:r>
            <a:endParaRPr/>
          </a:p>
        </p:txBody>
      </p:sp>
      <p:sp>
        <p:nvSpPr>
          <p:cNvPr id="169" name="Google Shape;169;p17"/>
          <p:cNvSpPr txBox="1"/>
          <p:nvPr/>
        </p:nvSpPr>
        <p:spPr>
          <a:xfrm>
            <a:off x="752182" y="1779838"/>
            <a:ext cx="49390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Input</a:t>
            </a:r>
            <a:endParaRPr/>
          </a:p>
        </p:txBody>
      </p:sp>
      <p:sp>
        <p:nvSpPr>
          <p:cNvPr id="170" name="Google Shape;170;p17"/>
          <p:cNvSpPr txBox="1"/>
          <p:nvPr/>
        </p:nvSpPr>
        <p:spPr>
          <a:xfrm>
            <a:off x="752182" y="4910652"/>
            <a:ext cx="49390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lay"/>
                <a:ea typeface="Play"/>
                <a:cs typeface="Play"/>
                <a:sym typeface="Play"/>
              </a:rPr>
              <a:t>Output</a:t>
            </a:r>
            <a:endParaRPr/>
          </a:p>
        </p:txBody>
      </p:sp>
      <p:sp>
        <p:nvSpPr>
          <p:cNvPr id="171" name="Google Shape;171;p17"/>
          <p:cNvSpPr txBox="1"/>
          <p:nvPr/>
        </p:nvSpPr>
        <p:spPr>
          <a:xfrm>
            <a:off x="1026024" y="2191099"/>
            <a:ext cx="4697700" cy="20319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dk1"/>
              </a:buClr>
              <a:buSzPts val="1800"/>
              <a:buFont typeface="Play"/>
              <a:buChar char="-"/>
            </a:pPr>
            <a:r>
              <a:rPr lang="en-US" sz="1800">
                <a:solidFill>
                  <a:schemeClr val="dk1"/>
                </a:solidFill>
                <a:latin typeface="Play"/>
                <a:ea typeface="Play"/>
                <a:cs typeface="Play"/>
                <a:sym typeface="Play"/>
              </a:rPr>
              <a:t>Một tập các ảnh xám kích thước 200 x 200 cận cảnh bề mặt thép, trong đó mỗi ảnh được xác định là có chứa một khuyết tật và được gán nhãn thuộc một trong sáu loại lỗi: Crazing, Inclusion, Patches, Pitted Surface, Rolled-in Scale, Scratches </a:t>
            </a:r>
            <a:endParaRPr sz="1800">
              <a:solidFill>
                <a:schemeClr val="dk1"/>
              </a:solidFill>
              <a:latin typeface="Play"/>
              <a:ea typeface="Play"/>
              <a:cs typeface="Play"/>
              <a:sym typeface="Play"/>
            </a:endParaRPr>
          </a:p>
        </p:txBody>
      </p:sp>
      <p:sp>
        <p:nvSpPr>
          <p:cNvPr id="172" name="Google Shape;172;p17"/>
          <p:cNvSpPr txBox="1"/>
          <p:nvPr/>
        </p:nvSpPr>
        <p:spPr>
          <a:xfrm>
            <a:off x="1499935" y="5329013"/>
            <a:ext cx="4697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Loại lỗi tương ứng với một trong sáu lớp khuyết tật bề mặt thép cán nóng. </a:t>
            </a:r>
            <a:endParaRPr/>
          </a:p>
        </p:txBody>
      </p:sp>
      <p:sp>
        <p:nvSpPr>
          <p:cNvPr id="173" name="Google Shape;173;p17"/>
          <p:cNvSpPr txBox="1"/>
          <p:nvPr/>
        </p:nvSpPr>
        <p:spPr>
          <a:xfrm>
            <a:off x="660889" y="1130529"/>
            <a:ext cx="5435111" cy="5847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200">
                <a:solidFill>
                  <a:schemeClr val="dk1"/>
                </a:solidFill>
                <a:latin typeface="Play"/>
                <a:ea typeface="Play"/>
                <a:cs typeface="Play"/>
                <a:sym typeface="Play"/>
              </a:rPr>
              <a:t>2. Phát biểu bài toán</a:t>
            </a:r>
            <a:endParaRPr b="1" sz="3200">
              <a:solidFill>
                <a:schemeClr val="lt1"/>
              </a:solidFill>
              <a:latin typeface="Play"/>
              <a:ea typeface="Play"/>
              <a:cs typeface="Play"/>
              <a:sym typeface="Play"/>
            </a:endParaRPr>
          </a:p>
        </p:txBody>
      </p:sp>
      <p:sp>
        <p:nvSpPr>
          <p:cNvPr id="174" name="Google Shape;174;p17"/>
          <p:cNvSpPr/>
          <p:nvPr/>
        </p:nvSpPr>
        <p:spPr>
          <a:xfrm>
            <a:off x="8481856" y="2413051"/>
            <a:ext cx="1329571" cy="687538"/>
          </a:xfrm>
          <a:prstGeom prst="flowChartMagneticDisk">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DATASET</a:t>
            </a:r>
            <a:endParaRPr sz="1800">
              <a:solidFill>
                <a:schemeClr val="lt1"/>
              </a:solidFill>
              <a:latin typeface="Arial"/>
              <a:ea typeface="Arial"/>
              <a:cs typeface="Arial"/>
              <a:sym typeface="Arial"/>
            </a:endParaRPr>
          </a:p>
        </p:txBody>
      </p:sp>
      <p:sp>
        <p:nvSpPr>
          <p:cNvPr id="175" name="Google Shape;175;p17"/>
          <p:cNvSpPr/>
          <p:nvPr/>
        </p:nvSpPr>
        <p:spPr>
          <a:xfrm flipH="1">
            <a:off x="862281" y="2186925"/>
            <a:ext cx="45600" cy="26973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176" name="Google Shape;176;p17"/>
          <p:cNvSpPr/>
          <p:nvPr/>
        </p:nvSpPr>
        <p:spPr>
          <a:xfrm flipH="1" rot="10800000">
            <a:off x="849198" y="5346314"/>
            <a:ext cx="45720" cy="641126"/>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177" name="Google Shape;177;p17"/>
          <p:cNvSpPr/>
          <p:nvPr/>
        </p:nvSpPr>
        <p:spPr>
          <a:xfrm>
            <a:off x="8576534" y="3737702"/>
            <a:ext cx="1159497" cy="425614"/>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MODEL</a:t>
            </a:r>
            <a:endParaRPr sz="1800">
              <a:solidFill>
                <a:schemeClr val="lt1"/>
              </a:solidFill>
              <a:latin typeface="Arial"/>
              <a:ea typeface="Arial"/>
              <a:cs typeface="Arial"/>
              <a:sym typeface="Arial"/>
            </a:endParaRPr>
          </a:p>
        </p:txBody>
      </p:sp>
      <p:pic>
        <p:nvPicPr>
          <p:cNvPr id="178" name="Google Shape;178;p17"/>
          <p:cNvPicPr preferRelativeResize="0"/>
          <p:nvPr/>
        </p:nvPicPr>
        <p:blipFill rotWithShape="1">
          <a:blip r:embed="rId4">
            <a:alphaModFix/>
          </a:blip>
          <a:srcRect b="0" l="0" r="0" t="0"/>
          <a:stretch/>
        </p:blipFill>
        <p:spPr>
          <a:xfrm>
            <a:off x="6197618" y="2979112"/>
            <a:ext cx="1905000" cy="1905000"/>
          </a:xfrm>
          <a:prstGeom prst="rect">
            <a:avLst/>
          </a:prstGeom>
          <a:noFill/>
          <a:ln>
            <a:noFill/>
          </a:ln>
        </p:spPr>
      </p:pic>
      <p:sp>
        <p:nvSpPr>
          <p:cNvPr id="179" name="Google Shape;179;p17"/>
          <p:cNvSpPr txBox="1"/>
          <p:nvPr/>
        </p:nvSpPr>
        <p:spPr>
          <a:xfrm>
            <a:off x="10206504" y="3778089"/>
            <a:ext cx="11594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Patches</a:t>
            </a:r>
            <a:endParaRPr sz="1800">
              <a:solidFill>
                <a:schemeClr val="dk1"/>
              </a:solidFill>
              <a:latin typeface="Arial"/>
              <a:ea typeface="Arial"/>
              <a:cs typeface="Arial"/>
              <a:sym typeface="Arial"/>
            </a:endParaRPr>
          </a:p>
        </p:txBody>
      </p:sp>
      <p:sp>
        <p:nvSpPr>
          <p:cNvPr id="180" name="Google Shape;180;p17"/>
          <p:cNvSpPr txBox="1"/>
          <p:nvPr/>
        </p:nvSpPr>
        <p:spPr>
          <a:xfrm>
            <a:off x="1029610" y="4264926"/>
            <a:ext cx="4697700" cy="11604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1200"/>
              </a:spcBef>
              <a:spcAft>
                <a:spcPts val="0"/>
              </a:spcAft>
              <a:buClr>
                <a:schemeClr val="dk1"/>
              </a:buClr>
              <a:buSzPts val="1800"/>
              <a:buFont typeface="Play"/>
              <a:buChar char="-"/>
            </a:pPr>
            <a:r>
              <a:rPr lang="en-US" sz="1800">
                <a:solidFill>
                  <a:schemeClr val="dk1"/>
                </a:solidFill>
                <a:latin typeface="Play"/>
                <a:ea typeface="Play"/>
                <a:cs typeface="Play"/>
                <a:sym typeface="Play"/>
              </a:rPr>
              <a:t>Một ảnh cận cảnh bề mặt thép đã chứa lỗi cần được hệ thống phân loại.</a:t>
            </a:r>
            <a:endParaRPr sz="1800">
              <a:solidFill>
                <a:schemeClr val="dk1"/>
              </a:solidFill>
              <a:latin typeface="Play"/>
              <a:ea typeface="Play"/>
              <a:cs typeface="Play"/>
              <a:sym typeface="Play"/>
            </a:endParaRPr>
          </a:p>
          <a:p>
            <a:pPr indent="0" lvl="0" marL="0" marR="0" rtl="0" algn="l">
              <a:spcBef>
                <a:spcPts val="1200"/>
              </a:spcBef>
              <a:spcAft>
                <a:spcPts val="0"/>
              </a:spcAft>
              <a:buNone/>
            </a:pPr>
            <a:r>
              <a:t/>
            </a:r>
            <a:endParaRPr sz="1800">
              <a:solidFill>
                <a:schemeClr val="dk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62"/>
          <p:cNvSpPr/>
          <p:nvPr/>
        </p:nvSpPr>
        <p:spPr>
          <a:xfrm>
            <a:off x="77403" y="6472643"/>
            <a:ext cx="444984" cy="359695"/>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1037" name="Google Shape;1037;p62"/>
          <p:cNvSpPr/>
          <p:nvPr/>
        </p:nvSpPr>
        <p:spPr>
          <a:xfrm>
            <a:off x="615170" y="6468417"/>
            <a:ext cx="45600" cy="365100"/>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038" name="Google Shape;1038;p62"/>
          <p:cNvSpPr txBox="1"/>
          <p:nvPr/>
        </p:nvSpPr>
        <p:spPr>
          <a:xfrm>
            <a:off x="752182" y="6420146"/>
            <a:ext cx="4629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1039" name="Google Shape;1039;p62"/>
          <p:cNvSpPr/>
          <p:nvPr/>
        </p:nvSpPr>
        <p:spPr>
          <a:xfrm>
            <a:off x="48828" y="424568"/>
            <a:ext cx="12000300" cy="6004200"/>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1040" name="Google Shape;1040;p62"/>
          <p:cNvSpPr/>
          <p:nvPr/>
        </p:nvSpPr>
        <p:spPr>
          <a:xfrm>
            <a:off x="11353799" y="6480646"/>
            <a:ext cx="333300" cy="28590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041" name="Google Shape;1041;p62"/>
          <p:cNvSpPr txBox="1"/>
          <p:nvPr>
            <p:ph idx="12" type="sldNum"/>
          </p:nvPr>
        </p:nvSpPr>
        <p:spPr>
          <a:xfrm>
            <a:off x="8924924" y="6440958"/>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1042" name="Google Shape;1042;p62"/>
          <p:cNvSpPr txBox="1"/>
          <p:nvPr/>
        </p:nvSpPr>
        <p:spPr>
          <a:xfrm>
            <a:off x="0" y="24458"/>
            <a:ext cx="6166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1043" name="Google Shape;1043;p62"/>
          <p:cNvSpPr txBox="1"/>
          <p:nvPr/>
        </p:nvSpPr>
        <p:spPr>
          <a:xfrm>
            <a:off x="319689" y="624623"/>
            <a:ext cx="4919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1044" name="Google Shape;1044;p62"/>
          <p:cNvSpPr txBox="1"/>
          <p:nvPr/>
        </p:nvSpPr>
        <p:spPr>
          <a:xfrm>
            <a:off x="523877" y="1116825"/>
            <a:ext cx="5643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So sánh các phương pháp</a:t>
            </a:r>
            <a:endParaRPr b="1" sz="2000">
              <a:solidFill>
                <a:schemeClr val="dk1"/>
              </a:solidFill>
              <a:latin typeface="Play"/>
              <a:ea typeface="Play"/>
              <a:cs typeface="Play"/>
              <a:sym typeface="Play"/>
            </a:endParaRPr>
          </a:p>
        </p:txBody>
      </p:sp>
      <p:sp>
        <p:nvSpPr>
          <p:cNvPr id="1045" name="Google Shape;1045;p62"/>
          <p:cNvSpPr/>
          <p:nvPr/>
        </p:nvSpPr>
        <p:spPr>
          <a:xfrm>
            <a:off x="569451" y="1770625"/>
            <a:ext cx="45600" cy="41964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graphicFrame>
        <p:nvGraphicFramePr>
          <p:cNvPr id="1046" name="Google Shape;1046;p62"/>
          <p:cNvGraphicFramePr/>
          <p:nvPr/>
        </p:nvGraphicFramePr>
        <p:xfrm>
          <a:off x="952500" y="2322063"/>
          <a:ext cx="3000000" cy="3000000"/>
        </p:xfrm>
        <a:graphic>
          <a:graphicData uri="http://schemas.openxmlformats.org/drawingml/2006/table">
            <a:tbl>
              <a:tblPr>
                <a:noFill/>
                <a:tableStyleId>{5EB395E9-B935-4968-8E10-F70E0205C7CE}</a:tableStyleId>
              </a:tblPr>
              <a:tblGrid>
                <a:gridCol w="1535000"/>
                <a:gridCol w="4271925"/>
                <a:gridCol w="4480075"/>
              </a:tblGrid>
              <a:tr h="381000">
                <a:tc>
                  <a:txBody>
                    <a:bodyPr/>
                    <a:lstStyle/>
                    <a:p>
                      <a:pPr indent="0" lvl="0" marL="0" rtl="0" algn="l">
                        <a:lnSpc>
                          <a:spcPct val="115000"/>
                        </a:lnSpc>
                        <a:spcBef>
                          <a:spcPts val="1200"/>
                        </a:spcBef>
                        <a:spcAft>
                          <a:spcPts val="1200"/>
                        </a:spcAft>
                        <a:buNone/>
                      </a:pPr>
                      <a:r>
                        <a:rPr b="1" lang="en-US" sz="2000"/>
                        <a:t> </a:t>
                      </a:r>
                      <a:endParaRPr b="1" sz="20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sz="2000"/>
                        <a:t>SVM + LBP</a:t>
                      </a:r>
                      <a:endParaRPr b="1" sz="20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sz="2000"/>
                        <a:t>SVM + SIFT</a:t>
                      </a:r>
                      <a:endParaRPr b="1" sz="20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Ưu điểm</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Đặc trưng texture đơn giản, vector thấp chiều, tốc độ suy luận nhanh.</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Đặc trưng local mạnh, robust với biến dạng hình học và nhiễu, tính phân biệt cao.</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Nhược điểm</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Không bất biến xoay/scale, nhạy sáng, khả năng mô tả yếu.</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Tính toán nặng, vector nhiều chiều.</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Độ chính xác</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0.9139</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800">
                          <a:solidFill>
                            <a:schemeClr val="dk1"/>
                          </a:solidFill>
                          <a:latin typeface="Times New Roman"/>
                          <a:ea typeface="Times New Roman"/>
                          <a:cs typeface="Times New Roman"/>
                          <a:sym typeface="Times New Roman"/>
                        </a:rPr>
                        <a:t>0.9889</a:t>
                      </a:r>
                      <a:endParaRPr sz="1800">
                        <a:solidFill>
                          <a:schemeClr val="dk1"/>
                        </a:solidFill>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descr="A logo of a globe and a gear&#10;&#10;AI-generated content may be incorrect." id="1051" name="Google Shape;1051;p63"/>
          <p:cNvPicPr preferRelativeResize="0"/>
          <p:nvPr/>
        </p:nvPicPr>
        <p:blipFill rotWithShape="1">
          <a:blip r:embed="rId3">
            <a:alphaModFix/>
          </a:blip>
          <a:srcRect b="0" l="0" r="0" t="0"/>
          <a:stretch/>
        </p:blipFill>
        <p:spPr>
          <a:xfrm>
            <a:off x="4541166" y="1424843"/>
            <a:ext cx="8355823" cy="4774756"/>
          </a:xfrm>
          <a:prstGeom prst="rect">
            <a:avLst/>
          </a:prstGeom>
          <a:noFill/>
          <a:ln>
            <a:noFill/>
          </a:ln>
        </p:spPr>
      </p:pic>
      <p:sp>
        <p:nvSpPr>
          <p:cNvPr id="1052" name="Google Shape;1052;p63"/>
          <p:cNvSpPr/>
          <p:nvPr/>
        </p:nvSpPr>
        <p:spPr>
          <a:xfrm>
            <a:off x="77403" y="6472643"/>
            <a:ext cx="444984" cy="359695"/>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Play"/>
              <a:ea typeface="Play"/>
              <a:cs typeface="Play"/>
              <a:sym typeface="Play"/>
            </a:endParaRPr>
          </a:p>
        </p:txBody>
      </p:sp>
      <p:sp>
        <p:nvSpPr>
          <p:cNvPr id="1053" name="Google Shape;1053;p63"/>
          <p:cNvSpPr/>
          <p:nvPr/>
        </p:nvSpPr>
        <p:spPr>
          <a:xfrm>
            <a:off x="615170" y="6468417"/>
            <a:ext cx="45600" cy="365100"/>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054" name="Google Shape;1054;p63"/>
          <p:cNvSpPr txBox="1"/>
          <p:nvPr/>
        </p:nvSpPr>
        <p:spPr>
          <a:xfrm>
            <a:off x="752182" y="6420146"/>
            <a:ext cx="4629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Play"/>
                <a:ea typeface="Play"/>
                <a:cs typeface="Play"/>
                <a:sym typeface="Play"/>
              </a:rPr>
              <a:t>UNIVERSITY OF INFORMATION TECHNOLOGY</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COURSE: </a:t>
            </a:r>
            <a:r>
              <a:rPr b="1" lang="en-US" sz="800">
                <a:solidFill>
                  <a:srgbClr val="214CCC"/>
                </a:solidFill>
                <a:latin typeface="Play"/>
                <a:ea typeface="Play"/>
                <a:cs typeface="Play"/>
                <a:sym typeface="Play"/>
              </a:rPr>
              <a:t>COMPUTER VISION</a:t>
            </a:r>
            <a:endParaRPr/>
          </a:p>
          <a:p>
            <a:pPr indent="0" lvl="0" marL="0" marR="0" rtl="0" algn="l">
              <a:spcBef>
                <a:spcPts val="0"/>
              </a:spcBef>
              <a:spcAft>
                <a:spcPts val="0"/>
              </a:spcAft>
              <a:buNone/>
            </a:pPr>
            <a:r>
              <a:rPr lang="en-US" sz="800">
                <a:solidFill>
                  <a:srgbClr val="214CCC"/>
                </a:solidFill>
                <a:latin typeface="Play"/>
                <a:ea typeface="Play"/>
                <a:cs typeface="Play"/>
                <a:sym typeface="Play"/>
              </a:rPr>
              <a:t>CLASS: </a:t>
            </a:r>
            <a:r>
              <a:rPr b="1" lang="en-US" sz="800">
                <a:solidFill>
                  <a:srgbClr val="214CCC"/>
                </a:solidFill>
                <a:latin typeface="Play"/>
                <a:ea typeface="Play"/>
                <a:cs typeface="Play"/>
                <a:sym typeface="Play"/>
              </a:rPr>
              <a:t>CS231.Q11</a:t>
            </a:r>
            <a:endParaRPr/>
          </a:p>
        </p:txBody>
      </p:sp>
      <p:sp>
        <p:nvSpPr>
          <p:cNvPr id="1055" name="Google Shape;1055;p63"/>
          <p:cNvSpPr/>
          <p:nvPr/>
        </p:nvSpPr>
        <p:spPr>
          <a:xfrm>
            <a:off x="48828" y="424568"/>
            <a:ext cx="12000300" cy="6004200"/>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Play"/>
              <a:ea typeface="Play"/>
              <a:cs typeface="Play"/>
              <a:sym typeface="Play"/>
            </a:endParaRPr>
          </a:p>
        </p:txBody>
      </p:sp>
      <p:sp>
        <p:nvSpPr>
          <p:cNvPr id="1056" name="Google Shape;1056;p63"/>
          <p:cNvSpPr/>
          <p:nvPr/>
        </p:nvSpPr>
        <p:spPr>
          <a:xfrm>
            <a:off x="11353799" y="6480646"/>
            <a:ext cx="333300" cy="28590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lay"/>
              <a:ea typeface="Play"/>
              <a:cs typeface="Play"/>
              <a:sym typeface="Play"/>
            </a:endParaRPr>
          </a:p>
        </p:txBody>
      </p:sp>
      <p:sp>
        <p:nvSpPr>
          <p:cNvPr id="1057" name="Google Shape;1057;p63"/>
          <p:cNvSpPr txBox="1"/>
          <p:nvPr>
            <p:ph idx="12" type="sldNum"/>
          </p:nvPr>
        </p:nvSpPr>
        <p:spPr>
          <a:xfrm>
            <a:off x="8924924" y="6440958"/>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latin typeface="Play"/>
                <a:ea typeface="Play"/>
                <a:cs typeface="Play"/>
                <a:sym typeface="Play"/>
              </a:rPr>
              <a:t>‹#›</a:t>
            </a:fld>
            <a:endParaRPr b="1">
              <a:solidFill>
                <a:schemeClr val="lt1"/>
              </a:solidFill>
              <a:latin typeface="Play"/>
              <a:ea typeface="Play"/>
              <a:cs typeface="Play"/>
              <a:sym typeface="Play"/>
            </a:endParaRPr>
          </a:p>
        </p:txBody>
      </p:sp>
      <p:sp>
        <p:nvSpPr>
          <p:cNvPr id="1058" name="Google Shape;1058;p63"/>
          <p:cNvSpPr txBox="1"/>
          <p:nvPr/>
        </p:nvSpPr>
        <p:spPr>
          <a:xfrm>
            <a:off x="0" y="24458"/>
            <a:ext cx="6166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III. Thực nghiệm</a:t>
            </a:r>
            <a:endParaRPr b="1" sz="2000">
              <a:solidFill>
                <a:srgbClr val="214CCC"/>
              </a:solidFill>
              <a:latin typeface="Play"/>
              <a:ea typeface="Play"/>
              <a:cs typeface="Play"/>
              <a:sym typeface="Play"/>
            </a:endParaRPr>
          </a:p>
        </p:txBody>
      </p:sp>
      <p:sp>
        <p:nvSpPr>
          <p:cNvPr id="1059" name="Google Shape;1059;p63"/>
          <p:cNvSpPr txBox="1"/>
          <p:nvPr/>
        </p:nvSpPr>
        <p:spPr>
          <a:xfrm>
            <a:off x="319689" y="624623"/>
            <a:ext cx="4919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Kết quả huấn luyện</a:t>
            </a:r>
            <a:endParaRPr b="1" sz="2000">
              <a:solidFill>
                <a:schemeClr val="dk1"/>
              </a:solidFill>
              <a:latin typeface="Play"/>
              <a:ea typeface="Play"/>
              <a:cs typeface="Play"/>
              <a:sym typeface="Play"/>
            </a:endParaRPr>
          </a:p>
        </p:txBody>
      </p:sp>
      <p:sp>
        <p:nvSpPr>
          <p:cNvPr id="1060" name="Google Shape;1060;p63"/>
          <p:cNvSpPr txBox="1"/>
          <p:nvPr/>
        </p:nvSpPr>
        <p:spPr>
          <a:xfrm>
            <a:off x="523877" y="1116825"/>
            <a:ext cx="5643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Nhận xét chung</a:t>
            </a:r>
            <a:endParaRPr b="1" sz="2000">
              <a:solidFill>
                <a:schemeClr val="dk1"/>
              </a:solidFill>
              <a:latin typeface="Play"/>
              <a:ea typeface="Play"/>
              <a:cs typeface="Play"/>
              <a:sym typeface="Play"/>
            </a:endParaRPr>
          </a:p>
        </p:txBody>
      </p:sp>
      <p:sp>
        <p:nvSpPr>
          <p:cNvPr id="1061" name="Google Shape;1061;p63"/>
          <p:cNvSpPr/>
          <p:nvPr/>
        </p:nvSpPr>
        <p:spPr>
          <a:xfrm>
            <a:off x="569451" y="1770625"/>
            <a:ext cx="45600" cy="41964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Play"/>
              <a:ea typeface="Play"/>
              <a:cs typeface="Play"/>
              <a:sym typeface="Play"/>
            </a:endParaRPr>
          </a:p>
        </p:txBody>
      </p:sp>
      <p:sp>
        <p:nvSpPr>
          <p:cNvPr id="1062" name="Google Shape;1062;p63"/>
          <p:cNvSpPr txBox="1"/>
          <p:nvPr/>
        </p:nvSpPr>
        <p:spPr>
          <a:xfrm>
            <a:off x="980388" y="4209473"/>
            <a:ext cx="51156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LBP + KNN nhẹ, nhanh, thích hợp cho hệ thống thời gian thực hoặc thiết bị hạn chế tài nguyên</a:t>
            </a:r>
            <a:endParaRPr sz="1800">
              <a:solidFill>
                <a:schemeClr val="dk1"/>
              </a:solidFill>
              <a:latin typeface="Arial"/>
              <a:ea typeface="Arial"/>
              <a:cs typeface="Arial"/>
              <a:sym typeface="Arial"/>
            </a:endParaRPr>
          </a:p>
        </p:txBody>
      </p:sp>
      <p:sp>
        <p:nvSpPr>
          <p:cNvPr id="1063" name="Google Shape;1063;p63"/>
          <p:cNvSpPr txBox="1"/>
          <p:nvPr/>
        </p:nvSpPr>
        <p:spPr>
          <a:xfrm>
            <a:off x="980388" y="2402340"/>
            <a:ext cx="5115600" cy="785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lang="en-US" sz="1800">
                <a:solidFill>
                  <a:schemeClr val="dk1"/>
                </a:solidFill>
                <a:latin typeface="Times New Roman"/>
                <a:ea typeface="Times New Roman"/>
                <a:cs typeface="Times New Roman"/>
                <a:sym typeface="Times New Roman"/>
              </a:rPr>
              <a:t>SIFT + SVM/RF đạt độ chính xác cao, phù hợp các ứng dụng nhận dạng yêu cầu độ tin cậy lớn.</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067" name="Shape 1067"/>
        <p:cNvGrpSpPr/>
        <p:nvPr/>
      </p:nvGrpSpPr>
      <p:grpSpPr>
        <a:xfrm>
          <a:off x="0" y="0"/>
          <a:ext cx="0" cy="0"/>
          <a:chOff x="0" y="0"/>
          <a:chExt cx="0" cy="0"/>
        </a:xfrm>
      </p:grpSpPr>
      <p:sp>
        <p:nvSpPr>
          <p:cNvPr id="1068" name="Google Shape;1068;p64"/>
          <p:cNvSpPr/>
          <p:nvPr/>
        </p:nvSpPr>
        <p:spPr>
          <a:xfrm>
            <a:off x="-190499" y="-1558952"/>
            <a:ext cx="12382499" cy="13716000"/>
          </a:xfrm>
          <a:prstGeom prst="rect">
            <a:avLst/>
          </a:prstGeom>
          <a:gradFill>
            <a:gsLst>
              <a:gs pos="0">
                <a:srgbClr val="002060"/>
              </a:gs>
              <a:gs pos="100000">
                <a:srgbClr val="00000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3200">
              <a:solidFill>
                <a:schemeClr val="lt1"/>
              </a:solidFill>
              <a:latin typeface="Calibri"/>
              <a:ea typeface="Calibri"/>
              <a:cs typeface="Calibri"/>
              <a:sym typeface="Calibri"/>
            </a:endParaRPr>
          </a:p>
        </p:txBody>
      </p:sp>
      <p:sp>
        <p:nvSpPr>
          <p:cNvPr id="1069" name="Google Shape;1069;p64"/>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0" name="Google Shape;1070;p64"/>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1071" name="Google Shape;1071;p64"/>
          <p:cNvSpPr txBox="1"/>
          <p:nvPr/>
        </p:nvSpPr>
        <p:spPr>
          <a:xfrm>
            <a:off x="523877" y="4101719"/>
            <a:ext cx="10528727"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6000">
                <a:solidFill>
                  <a:schemeClr val="lt1"/>
                </a:solidFill>
                <a:latin typeface="Arial"/>
                <a:ea typeface="Arial"/>
                <a:cs typeface="Arial"/>
                <a:sym typeface="Arial"/>
              </a:rPr>
              <a:t>IV. Ứng Dụng</a:t>
            </a:r>
            <a:endParaRPr/>
          </a:p>
        </p:txBody>
      </p:sp>
      <p:sp>
        <p:nvSpPr>
          <p:cNvPr id="1072" name="Google Shape;1072;p64"/>
          <p:cNvSpPr/>
          <p:nvPr/>
        </p:nvSpPr>
        <p:spPr>
          <a:xfrm>
            <a:off x="-779557" y="2257696"/>
            <a:ext cx="45719" cy="30413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3" name="Google Shape;1073;p64"/>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074" name="Google Shape;1074;p64"/>
          <p:cNvSpPr/>
          <p:nvPr/>
        </p:nvSpPr>
        <p:spPr>
          <a:xfrm>
            <a:off x="615170" y="6468417"/>
            <a:ext cx="45719" cy="365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5" name="Google Shape;1075;p64"/>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chemeClr val="lt1"/>
                </a:solidFill>
                <a:latin typeface="Arial"/>
                <a:ea typeface="Arial"/>
                <a:cs typeface="Arial"/>
                <a:sym typeface="Arial"/>
              </a:rPr>
              <a:t>COURSE:COMPUTER VISION</a:t>
            </a:r>
            <a:endParaRPr b="1" sz="800">
              <a:solidFill>
                <a:schemeClr val="lt1"/>
              </a:solidFill>
              <a:latin typeface="Arial"/>
              <a:ea typeface="Arial"/>
              <a:cs typeface="Arial"/>
              <a:sym typeface="Arial"/>
            </a:endParaRPr>
          </a:p>
          <a:p>
            <a:pPr indent="0" lvl="0" marL="0" marR="0" rtl="0" algn="l">
              <a:spcBef>
                <a:spcPts val="0"/>
              </a:spcBef>
              <a:spcAft>
                <a:spcPts val="0"/>
              </a:spcAft>
              <a:buNone/>
            </a:pPr>
            <a:r>
              <a:rPr lang="en-US" sz="800">
                <a:solidFill>
                  <a:schemeClr val="lt1"/>
                </a:solidFill>
                <a:latin typeface="Arial"/>
                <a:ea typeface="Arial"/>
                <a:cs typeface="Arial"/>
                <a:sym typeface="Arial"/>
              </a:rPr>
              <a:t>CLASS: </a:t>
            </a:r>
            <a:r>
              <a:rPr b="1" lang="en-US" sz="800">
                <a:solidFill>
                  <a:schemeClr val="lt1"/>
                </a:solidFill>
                <a:latin typeface="Arial"/>
                <a:ea typeface="Arial"/>
                <a:cs typeface="Arial"/>
                <a:sym typeface="Arial"/>
              </a:rPr>
              <a:t>CS231.Q11</a:t>
            </a:r>
            <a:endParaRPr b="1" sz="800">
              <a:solidFill>
                <a:schemeClr val="lt1"/>
              </a:solidFill>
              <a:latin typeface="Arial"/>
              <a:ea typeface="Arial"/>
              <a:cs typeface="Arial"/>
              <a:sym typeface="Arial"/>
            </a:endParaRPr>
          </a:p>
        </p:txBody>
      </p:sp>
      <p:sp>
        <p:nvSpPr>
          <p:cNvPr id="1076" name="Google Shape;1076;p64"/>
          <p:cNvSpPr/>
          <p:nvPr/>
        </p:nvSpPr>
        <p:spPr>
          <a:xfrm>
            <a:off x="48828" y="24457"/>
            <a:ext cx="12000297" cy="6404273"/>
          </a:xfrm>
          <a:prstGeom prst="roundRect">
            <a:avLst>
              <a:gd fmla="val 5890" name="adj"/>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7" name="Google Shape;1077;p64"/>
          <p:cNvSpPr/>
          <p:nvPr/>
        </p:nvSpPr>
        <p:spPr>
          <a:xfrm>
            <a:off x="-95250" y="-13727061"/>
            <a:ext cx="12382499" cy="13716000"/>
          </a:xfrm>
          <a:prstGeom prst="rect">
            <a:avLst/>
          </a:prstGeom>
          <a:gradFill>
            <a:gsLst>
              <a:gs pos="0">
                <a:schemeClr val="dk1"/>
              </a:gs>
              <a:gs pos="100000">
                <a:srgbClr val="00206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32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5"/>
          <p:cNvSpPr/>
          <p:nvPr/>
        </p:nvSpPr>
        <p:spPr>
          <a:xfrm>
            <a:off x="0" y="0"/>
            <a:ext cx="12192000" cy="6858000"/>
          </a:xfrm>
          <a:prstGeom prst="rect">
            <a:avLst/>
          </a:prstGeom>
          <a:solidFill>
            <a:srgbClr val="0018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3" name="Google Shape;1083;p65"/>
          <p:cNvSpPr txBox="1"/>
          <p:nvPr>
            <p:ph idx="1" type="subTitle"/>
          </p:nvPr>
        </p:nvSpPr>
        <p:spPr>
          <a:xfrm>
            <a:off x="362968" y="6277986"/>
            <a:ext cx="4680669" cy="31094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None/>
            </a:pPr>
            <a:r>
              <a:rPr lang="en-US" sz="1800">
                <a:solidFill>
                  <a:schemeClr val="lt1"/>
                </a:solidFill>
                <a:latin typeface="Arial"/>
                <a:ea typeface="Arial"/>
                <a:cs typeface="Arial"/>
                <a:sym typeface="Arial"/>
              </a:rPr>
              <a:t>COMPUTER VISION</a:t>
            </a:r>
            <a:endParaRPr/>
          </a:p>
        </p:txBody>
      </p:sp>
      <p:sp>
        <p:nvSpPr>
          <p:cNvPr id="1084" name="Google Shape;1084;p65"/>
          <p:cNvSpPr/>
          <p:nvPr/>
        </p:nvSpPr>
        <p:spPr>
          <a:xfrm>
            <a:off x="733423" y="269069"/>
            <a:ext cx="10942110" cy="1140631"/>
          </a:xfrm>
          <a:prstGeom prst="roundRect">
            <a:avLst>
              <a:gd fmla="val 19824" name="adj"/>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400">
              <a:solidFill>
                <a:schemeClr val="lt1"/>
              </a:solidFill>
              <a:latin typeface="Arial"/>
              <a:ea typeface="Arial"/>
              <a:cs typeface="Arial"/>
              <a:sym typeface="Arial"/>
            </a:endParaRPr>
          </a:p>
        </p:txBody>
      </p:sp>
      <p:sp>
        <p:nvSpPr>
          <p:cNvPr id="1085" name="Google Shape;1085;p65"/>
          <p:cNvSpPr/>
          <p:nvPr/>
        </p:nvSpPr>
        <p:spPr>
          <a:xfrm>
            <a:off x="953703" y="437500"/>
            <a:ext cx="967054" cy="781700"/>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086" name="Google Shape;1086;p65"/>
          <p:cNvSpPr/>
          <p:nvPr/>
        </p:nvSpPr>
        <p:spPr>
          <a:xfrm>
            <a:off x="2141037" y="433274"/>
            <a:ext cx="45719" cy="785926"/>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7" name="Google Shape;1087;p65"/>
          <p:cNvSpPr txBox="1"/>
          <p:nvPr/>
        </p:nvSpPr>
        <p:spPr>
          <a:xfrm>
            <a:off x="2278050" y="385000"/>
            <a:ext cx="5589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1800">
                <a:solidFill>
                  <a:srgbClr val="214CCC"/>
                </a:solidFill>
                <a:latin typeface="Arial"/>
                <a:ea typeface="Arial"/>
                <a:cs typeface="Arial"/>
                <a:sym typeface="Arial"/>
              </a:rPr>
              <a:t>COURSE: </a:t>
            </a:r>
            <a:r>
              <a:rPr b="1" lang="en-US" sz="1800">
                <a:solidFill>
                  <a:srgbClr val="214CCC"/>
                </a:solidFill>
                <a:latin typeface="Arial"/>
                <a:ea typeface="Arial"/>
                <a:cs typeface="Arial"/>
                <a:sym typeface="Arial"/>
              </a:rPr>
              <a:t>COMPUTER VISION</a:t>
            </a:r>
            <a:endParaRPr b="1" sz="1800">
              <a:solidFill>
                <a:srgbClr val="214CCC"/>
              </a:solidFill>
              <a:latin typeface="Arial"/>
              <a:ea typeface="Arial"/>
              <a:cs typeface="Arial"/>
              <a:sym typeface="Arial"/>
            </a:endParaRPr>
          </a:p>
          <a:p>
            <a:pPr indent="0" lvl="0" marL="0" marR="0" rtl="0" algn="l">
              <a:spcBef>
                <a:spcPts val="0"/>
              </a:spcBef>
              <a:spcAft>
                <a:spcPts val="0"/>
              </a:spcAft>
              <a:buNone/>
            </a:pPr>
            <a:r>
              <a:rPr lang="en-US" sz="1800">
                <a:solidFill>
                  <a:srgbClr val="214CCC"/>
                </a:solidFill>
                <a:latin typeface="Arial"/>
                <a:ea typeface="Arial"/>
                <a:cs typeface="Arial"/>
                <a:sym typeface="Arial"/>
              </a:rPr>
              <a:t>CLASS: </a:t>
            </a:r>
            <a:r>
              <a:rPr b="1" lang="en-US" sz="1800">
                <a:solidFill>
                  <a:srgbClr val="214CCC"/>
                </a:solidFill>
                <a:latin typeface="Arial"/>
                <a:ea typeface="Arial"/>
                <a:cs typeface="Arial"/>
                <a:sym typeface="Arial"/>
              </a:rPr>
              <a:t>CS231.Q11</a:t>
            </a:r>
            <a:endParaRPr b="1" sz="1800">
              <a:solidFill>
                <a:srgbClr val="214CCC"/>
              </a:solidFill>
              <a:latin typeface="Arial"/>
              <a:ea typeface="Arial"/>
              <a:cs typeface="Arial"/>
              <a:sym typeface="Arial"/>
            </a:endParaRPr>
          </a:p>
        </p:txBody>
      </p:sp>
      <p:sp>
        <p:nvSpPr>
          <p:cNvPr id="1088" name="Google Shape;1088;p65"/>
          <p:cNvSpPr txBox="1"/>
          <p:nvPr/>
        </p:nvSpPr>
        <p:spPr>
          <a:xfrm>
            <a:off x="3198320" y="2210246"/>
            <a:ext cx="579536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Rounded"/>
                <a:ea typeface="Arial Rounded"/>
                <a:cs typeface="Arial Rounded"/>
                <a:sym typeface="Arial Rounded"/>
              </a:rPr>
              <a:t>THANK YOU</a:t>
            </a:r>
            <a:endParaRPr/>
          </a:p>
          <a:p>
            <a:pPr indent="0" lvl="0" marL="0" marR="0" rtl="0" algn="ctr">
              <a:spcBef>
                <a:spcPts val="0"/>
              </a:spcBef>
              <a:spcAft>
                <a:spcPts val="0"/>
              </a:spcAft>
              <a:buNone/>
            </a:pPr>
            <a:r>
              <a:rPr b="1" lang="en-US" sz="3600">
                <a:solidFill>
                  <a:schemeClr val="lt1"/>
                </a:solidFill>
                <a:latin typeface="Arial Rounded"/>
                <a:ea typeface="Arial Rounded"/>
                <a:cs typeface="Arial Rounded"/>
                <a:sym typeface="Arial Rounded"/>
              </a:rPr>
              <a:t>&amp;</a:t>
            </a:r>
            <a:endParaRPr/>
          </a:p>
        </p:txBody>
      </p:sp>
      <p:sp>
        <p:nvSpPr>
          <p:cNvPr id="1089" name="Google Shape;1089;p65"/>
          <p:cNvSpPr txBox="1"/>
          <p:nvPr/>
        </p:nvSpPr>
        <p:spPr>
          <a:xfrm>
            <a:off x="3198320" y="3410575"/>
            <a:ext cx="57953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Arial Rounded"/>
                <a:ea typeface="Arial Rounded"/>
                <a:cs typeface="Arial Rounded"/>
                <a:sym typeface="Arial Rounded"/>
              </a:rPr>
              <a:t>THE 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sp>
        <p:nvSpPr>
          <p:cNvPr id="185" name="Google Shape;185;p18"/>
          <p:cNvSpPr/>
          <p:nvPr/>
        </p:nvSpPr>
        <p:spPr>
          <a:xfrm>
            <a:off x="-95251" y="-1740618"/>
            <a:ext cx="12382499" cy="13716000"/>
          </a:xfrm>
          <a:prstGeom prst="rect">
            <a:avLst/>
          </a:prstGeom>
          <a:gradFill>
            <a:gsLst>
              <a:gs pos="0">
                <a:srgbClr val="002060"/>
              </a:gs>
              <a:gs pos="100000">
                <a:srgbClr val="00000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3200">
              <a:solidFill>
                <a:schemeClr val="lt1"/>
              </a:solidFill>
              <a:latin typeface="Calibri"/>
              <a:ea typeface="Calibri"/>
              <a:cs typeface="Calibri"/>
              <a:sym typeface="Calibri"/>
            </a:endParaRPr>
          </a:p>
        </p:txBody>
      </p:sp>
      <p:sp>
        <p:nvSpPr>
          <p:cNvPr id="186" name="Google Shape;186;p18"/>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18"/>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188" name="Google Shape;188;p18"/>
          <p:cNvSpPr txBox="1"/>
          <p:nvPr/>
        </p:nvSpPr>
        <p:spPr>
          <a:xfrm>
            <a:off x="523877" y="4101719"/>
            <a:ext cx="10528727"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6000">
                <a:solidFill>
                  <a:schemeClr val="lt1"/>
                </a:solidFill>
                <a:latin typeface="Play"/>
                <a:ea typeface="Play"/>
                <a:cs typeface="Play"/>
                <a:sym typeface="Play"/>
              </a:rPr>
              <a:t>II. Phương Pháp Giải Quyết</a:t>
            </a:r>
            <a:endParaRPr/>
          </a:p>
        </p:txBody>
      </p:sp>
      <p:sp>
        <p:nvSpPr>
          <p:cNvPr id="189" name="Google Shape;189;p18"/>
          <p:cNvSpPr/>
          <p:nvPr/>
        </p:nvSpPr>
        <p:spPr>
          <a:xfrm>
            <a:off x="-779557" y="2257696"/>
            <a:ext cx="45719" cy="30413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18"/>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Arial"/>
              <a:ea typeface="Arial"/>
              <a:cs typeface="Arial"/>
              <a:sym typeface="Arial"/>
            </a:endParaRPr>
          </a:p>
        </p:txBody>
      </p:sp>
      <p:sp>
        <p:nvSpPr>
          <p:cNvPr id="191" name="Google Shape;191;p18"/>
          <p:cNvSpPr/>
          <p:nvPr/>
        </p:nvSpPr>
        <p:spPr>
          <a:xfrm>
            <a:off x="615170" y="6468417"/>
            <a:ext cx="45719" cy="365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18"/>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chemeClr val="lt1"/>
                </a:solidFill>
                <a:latin typeface="Arial"/>
                <a:ea typeface="Arial"/>
                <a:cs typeface="Arial"/>
                <a:sym typeface="Arial"/>
              </a:rPr>
              <a:t>COURSE:COMPUTER VISION</a:t>
            </a:r>
            <a:endParaRPr b="1" sz="800">
              <a:solidFill>
                <a:schemeClr val="lt1"/>
              </a:solidFill>
              <a:latin typeface="Arial"/>
              <a:ea typeface="Arial"/>
              <a:cs typeface="Arial"/>
              <a:sym typeface="Arial"/>
            </a:endParaRPr>
          </a:p>
          <a:p>
            <a:pPr indent="0" lvl="0" marL="0" marR="0" rtl="0" algn="l">
              <a:spcBef>
                <a:spcPts val="0"/>
              </a:spcBef>
              <a:spcAft>
                <a:spcPts val="0"/>
              </a:spcAft>
              <a:buNone/>
            </a:pPr>
            <a:r>
              <a:rPr lang="en-US" sz="800">
                <a:solidFill>
                  <a:schemeClr val="lt1"/>
                </a:solidFill>
                <a:latin typeface="Arial"/>
                <a:ea typeface="Arial"/>
                <a:cs typeface="Arial"/>
                <a:sym typeface="Arial"/>
              </a:rPr>
              <a:t>CLASS: </a:t>
            </a:r>
            <a:r>
              <a:rPr b="1" lang="en-US" sz="800">
                <a:solidFill>
                  <a:schemeClr val="lt1"/>
                </a:solidFill>
                <a:latin typeface="Arial"/>
                <a:ea typeface="Arial"/>
                <a:cs typeface="Arial"/>
                <a:sym typeface="Arial"/>
              </a:rPr>
              <a:t>CS231.Q11</a:t>
            </a:r>
            <a:endParaRPr b="1" sz="800">
              <a:solidFill>
                <a:schemeClr val="lt1"/>
              </a:solidFill>
              <a:latin typeface="Arial"/>
              <a:ea typeface="Arial"/>
              <a:cs typeface="Arial"/>
              <a:sym typeface="Arial"/>
            </a:endParaRPr>
          </a:p>
        </p:txBody>
      </p:sp>
      <p:sp>
        <p:nvSpPr>
          <p:cNvPr id="193" name="Google Shape;193;p18"/>
          <p:cNvSpPr/>
          <p:nvPr/>
        </p:nvSpPr>
        <p:spPr>
          <a:xfrm>
            <a:off x="48828" y="24457"/>
            <a:ext cx="12000297" cy="6404273"/>
          </a:xfrm>
          <a:prstGeom prst="roundRect">
            <a:avLst>
              <a:gd fmla="val 5890" name="adj"/>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18"/>
          <p:cNvSpPr/>
          <p:nvPr/>
        </p:nvSpPr>
        <p:spPr>
          <a:xfrm>
            <a:off x="-95250" y="-13727061"/>
            <a:ext cx="12382499" cy="13716000"/>
          </a:xfrm>
          <a:prstGeom prst="rect">
            <a:avLst/>
          </a:prstGeom>
          <a:gradFill>
            <a:gsLst>
              <a:gs pos="0">
                <a:schemeClr val="dk1"/>
              </a:gs>
              <a:gs pos="100000">
                <a:srgbClr val="002060">
                  <a:alpha val="0"/>
                </a:srgbClr>
              </a:gs>
            </a:gsLst>
            <a:lin ang="16200000" scaled="0"/>
          </a:gra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b="0" i="0" sz="32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00" name="Google Shape;200;p19"/>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19"/>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202" name="Google Shape;202;p19"/>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203" name="Google Shape;203;p19"/>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19"/>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205" name="Google Shape;205;p19"/>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 Phương pháp giải quyết</a:t>
            </a:r>
            <a:endParaRPr b="1" sz="2000">
              <a:solidFill>
                <a:srgbClr val="214CCC"/>
              </a:solidFill>
              <a:latin typeface="Play"/>
              <a:ea typeface="Play"/>
              <a:cs typeface="Play"/>
              <a:sym typeface="Play"/>
            </a:endParaRPr>
          </a:p>
        </p:txBody>
      </p:sp>
      <p:sp>
        <p:nvSpPr>
          <p:cNvPr id="206" name="Google Shape;206;p19"/>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07" name="Google Shape;207;p19"/>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Trích xuất đặc trưng</a:t>
            </a:r>
            <a:endParaRPr b="1" sz="2000">
              <a:solidFill>
                <a:schemeClr val="dk1"/>
              </a:solidFill>
              <a:latin typeface="Play"/>
              <a:ea typeface="Play"/>
              <a:cs typeface="Play"/>
              <a:sym typeface="Play"/>
            </a:endParaRPr>
          </a:p>
        </p:txBody>
      </p:sp>
      <p:sp>
        <p:nvSpPr>
          <p:cNvPr id="208" name="Google Shape;208;p19"/>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Scale-Invariant Feature Transform (SIFT)</a:t>
            </a:r>
            <a:endParaRPr b="1" sz="2000">
              <a:solidFill>
                <a:schemeClr val="dk1"/>
              </a:solidFill>
              <a:latin typeface="Play"/>
              <a:ea typeface="Play"/>
              <a:cs typeface="Play"/>
              <a:sym typeface="Play"/>
            </a:endParaRPr>
          </a:p>
        </p:txBody>
      </p:sp>
      <p:pic>
        <p:nvPicPr>
          <p:cNvPr descr="SIFT-feature-extraction-algorithm-process" id="209" name="Google Shape;209;p19"/>
          <p:cNvPicPr preferRelativeResize="0"/>
          <p:nvPr/>
        </p:nvPicPr>
        <p:blipFill rotWithShape="1">
          <a:blip r:embed="rId4">
            <a:alphaModFix/>
          </a:blip>
          <a:srcRect b="0" l="0" r="0" t="0"/>
          <a:stretch/>
        </p:blipFill>
        <p:spPr>
          <a:xfrm>
            <a:off x="6563353" y="1937570"/>
            <a:ext cx="5123815" cy="2978149"/>
          </a:xfrm>
          <a:prstGeom prst="rect">
            <a:avLst/>
          </a:prstGeom>
          <a:noFill/>
          <a:ln>
            <a:noFill/>
          </a:ln>
        </p:spPr>
      </p:pic>
      <p:sp>
        <p:nvSpPr>
          <p:cNvPr id="210" name="Google Shape;210;p19"/>
          <p:cNvSpPr txBox="1"/>
          <p:nvPr/>
        </p:nvSpPr>
        <p:spPr>
          <a:xfrm>
            <a:off x="752175" y="1789525"/>
            <a:ext cx="5643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Xây dựng scale space bằng Gaussian, dùng Difference of Gaussian (DoG ) tìm keypoints ổn định</a:t>
            </a:r>
            <a:endParaRPr sz="1800">
              <a:solidFill>
                <a:schemeClr val="dk1"/>
              </a:solidFill>
              <a:latin typeface="Play"/>
              <a:ea typeface="Play"/>
              <a:cs typeface="Play"/>
              <a:sym typeface="Play"/>
            </a:endParaRPr>
          </a:p>
        </p:txBody>
      </p:sp>
      <p:sp>
        <p:nvSpPr>
          <p:cNvPr id="211" name="Google Shape;211;p19"/>
          <p:cNvSpPr txBox="1"/>
          <p:nvPr/>
        </p:nvSpPr>
        <p:spPr>
          <a:xfrm>
            <a:off x="752175" y="2612350"/>
            <a:ext cx="5643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Tính hướng gradient quanh keypoints, tạo vector 128 chiều (histogram hướng gradient)</a:t>
            </a:r>
            <a:endParaRPr sz="1800">
              <a:solidFill>
                <a:schemeClr val="dk1"/>
              </a:solidFill>
              <a:latin typeface="Play"/>
              <a:ea typeface="Play"/>
              <a:cs typeface="Play"/>
              <a:sym typeface="Play"/>
            </a:endParaRPr>
          </a:p>
        </p:txBody>
      </p:sp>
      <p:sp>
        <p:nvSpPr>
          <p:cNvPr id="212" name="Google Shape;212;p19"/>
          <p:cNvSpPr txBox="1"/>
          <p:nvPr/>
        </p:nvSpPr>
        <p:spPr>
          <a:xfrm>
            <a:off x="752175" y="3510925"/>
            <a:ext cx="5643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Gom tất cả vector SIFT, phân cụm bằng MiniBatchKMeans thành các visual word</a:t>
            </a:r>
            <a:endParaRPr/>
          </a:p>
        </p:txBody>
      </p:sp>
      <p:sp>
        <p:nvSpPr>
          <p:cNvPr id="213" name="Google Shape;213;p19"/>
          <p:cNvSpPr txBox="1"/>
          <p:nvPr/>
        </p:nvSpPr>
        <p:spPr>
          <a:xfrm>
            <a:off x="752175" y="4422150"/>
            <a:ext cx="5643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Mỗi ảnh thành histogram tần suất visual word, dùng để phân loại hoặc nhận dạng ảnh</a:t>
            </a:r>
            <a:endParaRPr sz="1800">
              <a:solidFill>
                <a:schemeClr val="dk1"/>
              </a:solidFill>
              <a:latin typeface="Play"/>
              <a:ea typeface="Play"/>
              <a:cs typeface="Play"/>
              <a:sym typeface="Play"/>
            </a:endParaRPr>
          </a:p>
        </p:txBody>
      </p:sp>
      <p:sp>
        <p:nvSpPr>
          <p:cNvPr id="214" name="Google Shape;214;p19"/>
          <p:cNvSpPr txBox="1"/>
          <p:nvPr/>
        </p:nvSpPr>
        <p:spPr>
          <a:xfrm>
            <a:off x="1548875" y="5320725"/>
            <a:ext cx="4846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Mô hình Bag-of-Visual-Words dùng cho các phương pháp phân loại truyền thống</a:t>
            </a:r>
            <a:endParaRPr sz="1800">
              <a:solidFill>
                <a:schemeClr val="dk1"/>
              </a:solidFill>
              <a:latin typeface="Play"/>
              <a:ea typeface="Play"/>
              <a:cs typeface="Play"/>
              <a:sym typeface="Play"/>
            </a:endParaRPr>
          </a:p>
        </p:txBody>
      </p:sp>
      <p:sp>
        <p:nvSpPr>
          <p:cNvPr id="215" name="Google Shape;215;p19"/>
          <p:cNvSpPr/>
          <p:nvPr/>
        </p:nvSpPr>
        <p:spPr>
          <a:xfrm>
            <a:off x="953266" y="5511798"/>
            <a:ext cx="452487"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0"/>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21" name="Google Shape;221;p20"/>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20"/>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223" name="Google Shape;223;p20"/>
          <p:cNvSpPr/>
          <p:nvPr/>
        </p:nvSpPr>
        <p:spPr>
          <a:xfrm>
            <a:off x="48828" y="424568"/>
            <a:ext cx="12000297" cy="6004162"/>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224" name="Google Shape;224;p20"/>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 name="Google Shape;225;p20"/>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226" name="Google Shape;226;p20"/>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 Phương pháp giải quyết</a:t>
            </a:r>
            <a:endParaRPr b="1" sz="2000">
              <a:solidFill>
                <a:srgbClr val="214CCC"/>
              </a:solidFill>
              <a:latin typeface="Play"/>
              <a:ea typeface="Play"/>
              <a:cs typeface="Play"/>
              <a:sym typeface="Play"/>
            </a:endParaRPr>
          </a:p>
        </p:txBody>
      </p:sp>
      <p:sp>
        <p:nvSpPr>
          <p:cNvPr id="227" name="Google Shape;227;p20"/>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28" name="Google Shape;228;p20"/>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Trích xuất đặc trưng</a:t>
            </a:r>
            <a:endParaRPr b="1" sz="2000">
              <a:solidFill>
                <a:schemeClr val="dk1"/>
              </a:solidFill>
              <a:latin typeface="Play"/>
              <a:ea typeface="Play"/>
              <a:cs typeface="Play"/>
              <a:sym typeface="Play"/>
            </a:endParaRPr>
          </a:p>
        </p:txBody>
      </p:sp>
      <p:sp>
        <p:nvSpPr>
          <p:cNvPr id="229" name="Google Shape;229;p20"/>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1. Scale-Invariant Feature Transform (SIFT)</a:t>
            </a:r>
            <a:endParaRPr b="1" sz="2000">
              <a:solidFill>
                <a:schemeClr val="dk1"/>
              </a:solidFill>
              <a:latin typeface="Play"/>
              <a:ea typeface="Play"/>
              <a:cs typeface="Play"/>
              <a:sym typeface="Play"/>
            </a:endParaRPr>
          </a:p>
        </p:txBody>
      </p:sp>
      <p:pic>
        <p:nvPicPr>
          <p:cNvPr id="230" name="Google Shape;230;p20"/>
          <p:cNvPicPr preferRelativeResize="0"/>
          <p:nvPr/>
        </p:nvPicPr>
        <p:blipFill rotWithShape="1">
          <a:blip r:embed="rId4">
            <a:alphaModFix/>
          </a:blip>
          <a:srcRect b="0" l="0" r="0" t="0"/>
          <a:stretch/>
        </p:blipFill>
        <p:spPr>
          <a:xfrm>
            <a:off x="2237524" y="2495479"/>
            <a:ext cx="2381582" cy="2457793"/>
          </a:xfrm>
          <a:prstGeom prst="rect">
            <a:avLst/>
          </a:prstGeom>
          <a:noFill/>
          <a:ln>
            <a:noFill/>
          </a:ln>
        </p:spPr>
      </p:pic>
      <p:pic>
        <p:nvPicPr>
          <p:cNvPr id="231" name="Google Shape;231;p20"/>
          <p:cNvPicPr preferRelativeResize="0"/>
          <p:nvPr/>
        </p:nvPicPr>
        <p:blipFill rotWithShape="1">
          <a:blip r:embed="rId5">
            <a:alphaModFix/>
          </a:blip>
          <a:srcRect b="0" l="0" r="0" t="0"/>
          <a:stretch/>
        </p:blipFill>
        <p:spPr>
          <a:xfrm>
            <a:off x="7572896" y="2485952"/>
            <a:ext cx="2391109" cy="2476846"/>
          </a:xfrm>
          <a:prstGeom prst="rect">
            <a:avLst/>
          </a:prstGeom>
          <a:noFill/>
          <a:ln>
            <a:noFill/>
          </a:ln>
        </p:spPr>
      </p:pic>
      <p:cxnSp>
        <p:nvCxnSpPr>
          <p:cNvPr id="232" name="Google Shape;232;p20"/>
          <p:cNvCxnSpPr/>
          <p:nvPr/>
        </p:nvCxnSpPr>
        <p:spPr>
          <a:xfrm>
            <a:off x="4817097" y="3799002"/>
            <a:ext cx="2422689" cy="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p:nvPr/>
        </p:nvSpPr>
        <p:spPr>
          <a:xfrm>
            <a:off x="77403" y="6472643"/>
            <a:ext cx="446474" cy="360899"/>
          </a:xfrm>
          <a:custGeom>
            <a:rect b="b" l="l" r="r" t="t"/>
            <a:pathLst>
              <a:path extrusionOk="0" h="1424535" w="1762312">
                <a:moveTo>
                  <a:pt x="0" y="0"/>
                </a:moveTo>
                <a:lnTo>
                  <a:pt x="1762312" y="0"/>
                </a:lnTo>
                <a:lnTo>
                  <a:pt x="1762312" y="1424535"/>
                </a:lnTo>
                <a:lnTo>
                  <a:pt x="0" y="14245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38" name="Google Shape;238;p21"/>
          <p:cNvSpPr/>
          <p:nvPr/>
        </p:nvSpPr>
        <p:spPr>
          <a:xfrm>
            <a:off x="615170" y="6468417"/>
            <a:ext cx="45719" cy="365125"/>
          </a:xfrm>
          <a:prstGeom prst="rect">
            <a:avLst/>
          </a:prstGeom>
          <a:solidFill>
            <a:srgbClr val="003F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9" name="Google Shape;239;p21"/>
          <p:cNvSpPr txBox="1"/>
          <p:nvPr/>
        </p:nvSpPr>
        <p:spPr>
          <a:xfrm>
            <a:off x="752182" y="6420146"/>
            <a:ext cx="4630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214CCC"/>
                </a:solidFill>
                <a:latin typeface="Arial"/>
                <a:ea typeface="Arial"/>
                <a:cs typeface="Arial"/>
                <a:sym typeface="Arial"/>
              </a:rPr>
              <a:t>UNIVERSITY OF INFORMATION TECHNOLOGY</a:t>
            </a:r>
            <a:endParaRPr/>
          </a:p>
          <a:p>
            <a:pPr indent="0" lvl="0" marL="0" marR="0" rtl="0" algn="l">
              <a:spcBef>
                <a:spcPts val="0"/>
              </a:spcBef>
              <a:spcAft>
                <a:spcPts val="0"/>
              </a:spcAft>
              <a:buNone/>
            </a:pPr>
            <a:r>
              <a:rPr lang="en-US" sz="800">
                <a:solidFill>
                  <a:srgbClr val="214CCC"/>
                </a:solidFill>
                <a:latin typeface="Arial"/>
                <a:ea typeface="Arial"/>
                <a:cs typeface="Arial"/>
                <a:sym typeface="Arial"/>
              </a:rPr>
              <a:t>COURSE: </a:t>
            </a:r>
            <a:r>
              <a:rPr b="1" lang="en-US" sz="800">
                <a:solidFill>
                  <a:srgbClr val="214CCC"/>
                </a:solidFill>
                <a:latin typeface="Arial"/>
                <a:ea typeface="Arial"/>
                <a:cs typeface="Arial"/>
                <a:sym typeface="Arial"/>
              </a:rPr>
              <a:t>COMPUTER VISION</a:t>
            </a:r>
            <a:endParaRPr b="1" sz="800">
              <a:solidFill>
                <a:srgbClr val="214CCC"/>
              </a:solidFill>
              <a:latin typeface="Arial"/>
              <a:ea typeface="Arial"/>
              <a:cs typeface="Arial"/>
              <a:sym typeface="Arial"/>
            </a:endParaRPr>
          </a:p>
          <a:p>
            <a:pPr indent="0" lvl="0" marL="0" marR="0" rtl="0" algn="l">
              <a:spcBef>
                <a:spcPts val="0"/>
              </a:spcBef>
              <a:spcAft>
                <a:spcPts val="0"/>
              </a:spcAft>
              <a:buNone/>
            </a:pPr>
            <a:r>
              <a:rPr lang="en-US" sz="800">
                <a:solidFill>
                  <a:srgbClr val="214CCC"/>
                </a:solidFill>
                <a:latin typeface="Arial"/>
                <a:ea typeface="Arial"/>
                <a:cs typeface="Arial"/>
                <a:sym typeface="Arial"/>
              </a:rPr>
              <a:t>CLASS: </a:t>
            </a:r>
            <a:r>
              <a:rPr b="1" lang="en-US" sz="800">
                <a:solidFill>
                  <a:srgbClr val="214CCC"/>
                </a:solidFill>
                <a:latin typeface="Arial"/>
                <a:ea typeface="Arial"/>
                <a:cs typeface="Arial"/>
                <a:sym typeface="Arial"/>
              </a:rPr>
              <a:t>CS231.Q11</a:t>
            </a:r>
            <a:endParaRPr b="1" sz="800">
              <a:solidFill>
                <a:srgbClr val="214CCC"/>
              </a:solidFill>
              <a:latin typeface="Arial"/>
              <a:ea typeface="Arial"/>
              <a:cs typeface="Arial"/>
              <a:sym typeface="Arial"/>
            </a:endParaRPr>
          </a:p>
        </p:txBody>
      </p:sp>
      <p:sp>
        <p:nvSpPr>
          <p:cNvPr id="240" name="Google Shape;240;p21"/>
          <p:cNvSpPr/>
          <p:nvPr/>
        </p:nvSpPr>
        <p:spPr>
          <a:xfrm>
            <a:off x="48828" y="424568"/>
            <a:ext cx="12000300" cy="6004200"/>
          </a:xfrm>
          <a:prstGeom prst="roundRect">
            <a:avLst>
              <a:gd fmla="val 5890" name="adj"/>
            </a:avLst>
          </a:prstGeom>
          <a:noFill/>
          <a:ln cap="flat" cmpd="sng" w="19050">
            <a:solidFill>
              <a:srgbClr val="214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1854"/>
              </a:solidFill>
              <a:latin typeface="Arial"/>
              <a:ea typeface="Arial"/>
              <a:cs typeface="Arial"/>
              <a:sym typeface="Arial"/>
            </a:endParaRPr>
          </a:p>
        </p:txBody>
      </p:sp>
      <p:sp>
        <p:nvSpPr>
          <p:cNvPr id="241" name="Google Shape;241;p21"/>
          <p:cNvSpPr/>
          <p:nvPr/>
        </p:nvSpPr>
        <p:spPr>
          <a:xfrm>
            <a:off x="11353799" y="6480646"/>
            <a:ext cx="333375" cy="28575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21"/>
          <p:cNvSpPr txBox="1"/>
          <p:nvPr>
            <p:ph idx="12" type="sldNum"/>
          </p:nvPr>
        </p:nvSpPr>
        <p:spPr>
          <a:xfrm>
            <a:off x="8924924" y="6440958"/>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lt1"/>
                </a:solidFill>
              </a:rPr>
              <a:t>‹#›</a:t>
            </a:fld>
            <a:endParaRPr b="1">
              <a:solidFill>
                <a:schemeClr val="lt1"/>
              </a:solidFill>
            </a:endParaRPr>
          </a:p>
        </p:txBody>
      </p:sp>
      <p:sp>
        <p:nvSpPr>
          <p:cNvPr id="243" name="Google Shape;243;p21"/>
          <p:cNvSpPr txBox="1"/>
          <p:nvPr/>
        </p:nvSpPr>
        <p:spPr>
          <a:xfrm>
            <a:off x="0" y="24458"/>
            <a:ext cx="61668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14CCC"/>
                </a:solidFill>
                <a:latin typeface="Play"/>
                <a:ea typeface="Play"/>
                <a:cs typeface="Play"/>
                <a:sym typeface="Play"/>
              </a:rPr>
              <a:t>II. Phương pháp giải quyết</a:t>
            </a:r>
            <a:endParaRPr b="1" sz="2000">
              <a:solidFill>
                <a:srgbClr val="214CCC"/>
              </a:solidFill>
              <a:latin typeface="Play"/>
              <a:ea typeface="Play"/>
              <a:cs typeface="Play"/>
              <a:sym typeface="Play"/>
            </a:endParaRPr>
          </a:p>
        </p:txBody>
      </p:sp>
      <p:sp>
        <p:nvSpPr>
          <p:cNvPr id="244" name="Google Shape;244;p21"/>
          <p:cNvSpPr/>
          <p:nvPr/>
        </p:nvSpPr>
        <p:spPr>
          <a:xfrm>
            <a:off x="569451" y="1770625"/>
            <a:ext cx="45719" cy="419644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45" name="Google Shape;245;p21"/>
          <p:cNvSpPr txBox="1"/>
          <p:nvPr/>
        </p:nvSpPr>
        <p:spPr>
          <a:xfrm>
            <a:off x="319689" y="624623"/>
            <a:ext cx="491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Trích xuất đặc trưng</a:t>
            </a:r>
            <a:endParaRPr b="1" sz="2000">
              <a:solidFill>
                <a:schemeClr val="dk1"/>
              </a:solidFill>
              <a:latin typeface="Play"/>
              <a:ea typeface="Play"/>
              <a:cs typeface="Play"/>
              <a:sym typeface="Play"/>
            </a:endParaRPr>
          </a:p>
        </p:txBody>
      </p:sp>
      <p:sp>
        <p:nvSpPr>
          <p:cNvPr id="246" name="Google Shape;246;p21"/>
          <p:cNvSpPr txBox="1"/>
          <p:nvPr/>
        </p:nvSpPr>
        <p:spPr>
          <a:xfrm>
            <a:off x="523877" y="1116825"/>
            <a:ext cx="5642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lay"/>
                <a:ea typeface="Play"/>
                <a:cs typeface="Play"/>
                <a:sym typeface="Play"/>
              </a:rPr>
              <a:t>2. Local Binary Patterns (LBP)</a:t>
            </a:r>
            <a:endParaRPr b="1" sz="2000">
              <a:solidFill>
                <a:schemeClr val="dk1"/>
              </a:solidFill>
              <a:latin typeface="Play"/>
              <a:ea typeface="Play"/>
              <a:cs typeface="Play"/>
              <a:sym typeface="Play"/>
            </a:endParaRPr>
          </a:p>
        </p:txBody>
      </p:sp>
      <p:sp>
        <p:nvSpPr>
          <p:cNvPr id="247" name="Google Shape;247;p21"/>
          <p:cNvSpPr txBox="1"/>
          <p:nvPr/>
        </p:nvSpPr>
        <p:spPr>
          <a:xfrm>
            <a:off x="752175" y="1770625"/>
            <a:ext cx="57936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Với mỗi pixel trung tâm, so sánh các pixel xung quanh: </a:t>
            </a:r>
            <a:endParaRPr/>
          </a:p>
          <a:p>
            <a:pPr indent="0" lvl="0" marL="0" marR="0" rtl="0" algn="l">
              <a:spcBef>
                <a:spcPts val="0"/>
              </a:spcBef>
              <a:spcAft>
                <a:spcPts val="0"/>
              </a:spcAft>
              <a:buNone/>
            </a:pPr>
            <a:r>
              <a:rPr lang="en-US" sz="1800">
                <a:solidFill>
                  <a:schemeClr val="dk1"/>
                </a:solidFill>
                <a:latin typeface="Play"/>
                <a:ea typeface="Play"/>
                <a:cs typeface="Play"/>
                <a:sym typeface="Play"/>
              </a:rPr>
              <a:t>1 nếu pixel lân cận ≥ pixel trung tâm, </a:t>
            </a:r>
            <a:endParaRPr/>
          </a:p>
          <a:p>
            <a:pPr indent="0" lvl="0" marL="0" marR="0" rtl="0" algn="l">
              <a:spcBef>
                <a:spcPts val="0"/>
              </a:spcBef>
              <a:spcAft>
                <a:spcPts val="0"/>
              </a:spcAft>
              <a:buNone/>
            </a:pPr>
            <a:r>
              <a:rPr lang="en-US" sz="1800">
                <a:solidFill>
                  <a:schemeClr val="dk1"/>
                </a:solidFill>
                <a:latin typeface="Play"/>
                <a:ea typeface="Play"/>
                <a:cs typeface="Play"/>
                <a:sym typeface="Play"/>
              </a:rPr>
              <a:t>0 nếu pixel lân cận &lt; pixel trung tâm</a:t>
            </a:r>
            <a:endParaRPr sz="1800">
              <a:solidFill>
                <a:schemeClr val="dk1"/>
              </a:solidFill>
              <a:latin typeface="Play"/>
              <a:ea typeface="Play"/>
              <a:cs typeface="Play"/>
              <a:sym typeface="Play"/>
            </a:endParaRPr>
          </a:p>
        </p:txBody>
      </p:sp>
      <p:sp>
        <p:nvSpPr>
          <p:cNvPr id="248" name="Google Shape;248;p21"/>
          <p:cNvSpPr txBox="1"/>
          <p:nvPr/>
        </p:nvSpPr>
        <p:spPr>
          <a:xfrm>
            <a:off x="752625" y="4250150"/>
            <a:ext cx="5793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Áp dụng cho toàn ảnh → thu được bản đồ LBP, tính histogram làm vector đặc trưng.</a:t>
            </a:r>
            <a:endParaRPr sz="1800">
              <a:solidFill>
                <a:schemeClr val="dk1"/>
              </a:solidFill>
              <a:latin typeface="Play"/>
              <a:ea typeface="Play"/>
              <a:cs typeface="Play"/>
              <a:sym typeface="Play"/>
            </a:endParaRPr>
          </a:p>
        </p:txBody>
      </p:sp>
      <p:sp>
        <p:nvSpPr>
          <p:cNvPr id="249" name="Google Shape;249;p21"/>
          <p:cNvSpPr txBox="1"/>
          <p:nvPr/>
        </p:nvSpPr>
        <p:spPr>
          <a:xfrm>
            <a:off x="1488599" y="5117475"/>
            <a:ext cx="5057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Đơn giản, nhanh, bền với ánh sáng, phù hợp để mô tả kết cấu và phân loại lỗi bề mặt</a:t>
            </a:r>
            <a:endParaRPr sz="1800">
              <a:solidFill>
                <a:schemeClr val="dk1"/>
              </a:solidFill>
              <a:latin typeface="Play"/>
              <a:ea typeface="Play"/>
              <a:cs typeface="Play"/>
              <a:sym typeface="Play"/>
            </a:endParaRPr>
          </a:p>
        </p:txBody>
      </p:sp>
      <p:sp>
        <p:nvSpPr>
          <p:cNvPr id="250" name="Google Shape;250;p21"/>
          <p:cNvSpPr/>
          <p:nvPr/>
        </p:nvSpPr>
        <p:spPr>
          <a:xfrm>
            <a:off x="909549" y="5308532"/>
            <a:ext cx="452487" cy="264202"/>
          </a:xfrm>
          <a:prstGeom prst="rightArrow">
            <a:avLst>
              <a:gd fmla="val 50000" name="adj1"/>
              <a:gd fmla="val 50000" name="adj2"/>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Example-of-a-LBP-calculation-feature-extraction" id="251" name="Google Shape;251;p21"/>
          <p:cNvPicPr preferRelativeResize="0"/>
          <p:nvPr/>
        </p:nvPicPr>
        <p:blipFill rotWithShape="1">
          <a:blip r:embed="rId4">
            <a:alphaModFix/>
          </a:blip>
          <a:srcRect b="0" l="0" r="0" t="0"/>
          <a:stretch/>
        </p:blipFill>
        <p:spPr>
          <a:xfrm>
            <a:off x="7408510" y="1570211"/>
            <a:ext cx="3490574" cy="3717570"/>
          </a:xfrm>
          <a:prstGeom prst="rect">
            <a:avLst/>
          </a:prstGeom>
          <a:noFill/>
          <a:ln>
            <a:noFill/>
          </a:ln>
        </p:spPr>
      </p:pic>
      <p:sp>
        <p:nvSpPr>
          <p:cNvPr id="252" name="Google Shape;252;p21"/>
          <p:cNvSpPr txBox="1"/>
          <p:nvPr/>
        </p:nvSpPr>
        <p:spPr>
          <a:xfrm>
            <a:off x="752175" y="3010388"/>
            <a:ext cx="57936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lay"/>
                <a:ea typeface="Play"/>
                <a:cs typeface="Play"/>
                <a:sym typeface="Play"/>
              </a:rPr>
              <a:t>Các giá trị 0/1 này theo thứ tự vòng quanh pixel trung tâm theo chiều kim đồng hồ tạo thành chuỗi nhị phân, gọi là mã LBP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